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8" r:id="rId1"/>
  </p:sldMasterIdLst>
  <p:notesMasterIdLst>
    <p:notesMasterId r:id="rId21"/>
  </p:notesMasterIdLst>
  <p:sldIdLst>
    <p:sldId id="256" r:id="rId2"/>
    <p:sldId id="257" r:id="rId3"/>
    <p:sldId id="259" r:id="rId4"/>
    <p:sldId id="262" r:id="rId5"/>
    <p:sldId id="260" r:id="rId6"/>
    <p:sldId id="261" r:id="rId7"/>
    <p:sldId id="263" r:id="rId8"/>
    <p:sldId id="264" r:id="rId9"/>
    <p:sldId id="265" r:id="rId10"/>
    <p:sldId id="267" r:id="rId11"/>
    <p:sldId id="258" r:id="rId12"/>
    <p:sldId id="266" r:id="rId13"/>
    <p:sldId id="269" r:id="rId14"/>
    <p:sldId id="270" r:id="rId15"/>
    <p:sldId id="273" r:id="rId16"/>
    <p:sldId id="268" r:id="rId17"/>
    <p:sldId id="272" r:id="rId18"/>
    <p:sldId id="271"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5"/>
    <p:restoredTop sz="64394"/>
  </p:normalViewPr>
  <p:slideViewPr>
    <p:cSldViewPr snapToGrid="0" snapToObjects="1" showGuides="1">
      <p:cViewPr varScale="1">
        <p:scale>
          <a:sx n="71" d="100"/>
          <a:sy n="71" d="100"/>
        </p:scale>
        <p:origin x="1080" y="168"/>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r>
              <a:rPr lang="ja-JP" altLang="en-US" b="1" dirty="0">
                <a:latin typeface="ＭＳ Ｐゴシック" panose="020B0600070205080204" pitchFamily="50" charset="-128"/>
                <a:ea typeface="ＭＳ Ｐゴシック" panose="020B0600070205080204" pitchFamily="50" charset="-128"/>
              </a:rPr>
              <a:t>インフルエンザ罹患者割合</a:t>
            </a:r>
            <a:r>
              <a:rPr lang="en-US" altLang="ja-JP" b="1" dirty="0">
                <a:latin typeface="ＭＳ Ｐゴシック" panose="020B0600070205080204" pitchFamily="50" charset="-128"/>
                <a:ea typeface="ＭＳ Ｐゴシック" panose="020B0600070205080204" pitchFamily="50" charset="-128"/>
              </a:rPr>
              <a:t>2017/2018</a:t>
            </a:r>
            <a:endParaRPr lang="ja-JP" altLang="en-US" b="1" dirty="0">
              <a:latin typeface="ＭＳ Ｐゴシック" panose="020B0600070205080204" pitchFamily="50" charset="-128"/>
              <a:ea typeface="ＭＳ Ｐゴシック" panose="020B0600070205080204" pitchFamily="50" charset="-128"/>
            </a:endParaRPr>
          </a:p>
        </c:rich>
      </c:tx>
      <c:layout>
        <c:manualLayout>
          <c:xMode val="edge"/>
          <c:yMode val="edge"/>
          <c:x val="0.1869407275010869"/>
          <c:y val="1.3292048458355517E-2"/>
        </c:manualLayout>
      </c:layout>
      <c:overlay val="0"/>
      <c:spPr>
        <a:noFill/>
        <a:ln>
          <a:solidFill>
            <a:schemeClr val="tx1"/>
          </a:solid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pieChart>
        <c:varyColors val="1"/>
        <c:ser>
          <c:idx val="0"/>
          <c:order val="0"/>
          <c:tx>
            <c:strRef>
              <c:f>Sheet1!$B$1</c:f>
              <c:strCache>
                <c:ptCount val="1"/>
                <c:pt idx="0">
                  <c:v>罹患者割合</c:v>
                </c:pt>
              </c:strCache>
            </c:strRef>
          </c:tx>
          <c:dPt>
            <c:idx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1-877C-0143-8D05-A1ACDF10112D}"/>
              </c:ext>
            </c:extLst>
          </c:dPt>
          <c:dPt>
            <c:idx val="1"/>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3-877C-0143-8D05-A1ACDF10112D}"/>
              </c:ext>
            </c:extLst>
          </c:dPt>
          <c:dPt>
            <c:idx val="2"/>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5-877C-0143-8D05-A1ACDF10112D}"/>
              </c:ext>
            </c:extLst>
          </c:dPt>
          <c:dPt>
            <c:idx val="3"/>
            <c:bubble3D val="0"/>
            <c:spPr>
              <a:solidFill>
                <a:schemeClr val="accent1">
                  <a:shade val="92000"/>
                </a:schemeClr>
              </a:solidFill>
              <a:ln w="19050">
                <a:solidFill>
                  <a:schemeClr val="lt1"/>
                </a:solidFill>
              </a:ln>
              <a:effectLst/>
            </c:spPr>
            <c:extLst>
              <c:ext xmlns:c16="http://schemas.microsoft.com/office/drawing/2014/chart" uri="{C3380CC4-5D6E-409C-BE32-E72D297353CC}">
                <c16:uniqueId val="{00000007-877C-0143-8D05-A1ACDF10112D}"/>
              </c:ext>
            </c:extLst>
          </c:dPt>
          <c:dPt>
            <c:idx val="4"/>
            <c:bubble3D val="0"/>
            <c:spPr>
              <a:solidFill>
                <a:schemeClr val="accent1">
                  <a:tint val="93000"/>
                </a:schemeClr>
              </a:solidFill>
              <a:ln w="19050">
                <a:solidFill>
                  <a:schemeClr val="lt1"/>
                </a:solidFill>
              </a:ln>
              <a:effectLst/>
            </c:spPr>
            <c:extLst>
              <c:ext xmlns:c16="http://schemas.microsoft.com/office/drawing/2014/chart" uri="{C3380CC4-5D6E-409C-BE32-E72D297353CC}">
                <c16:uniqueId val="{00000009-877C-0143-8D05-A1ACDF10112D}"/>
              </c:ext>
            </c:extLst>
          </c:dPt>
          <c:dPt>
            <c:idx val="5"/>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B-877C-0143-8D05-A1ACDF10112D}"/>
              </c:ext>
            </c:extLst>
          </c:dPt>
          <c:dPt>
            <c:idx val="6"/>
            <c:bubble3D val="0"/>
            <c:spPr>
              <a:solidFill>
                <a:schemeClr val="accent1">
                  <a:tint val="62000"/>
                </a:schemeClr>
              </a:solidFill>
              <a:ln w="19050">
                <a:solidFill>
                  <a:schemeClr val="lt1"/>
                </a:solidFill>
              </a:ln>
              <a:effectLst/>
            </c:spPr>
            <c:extLst>
              <c:ext xmlns:c16="http://schemas.microsoft.com/office/drawing/2014/chart" uri="{C3380CC4-5D6E-409C-BE32-E72D297353CC}">
                <c16:uniqueId val="{0000000D-877C-0143-8D05-A1ACDF10112D}"/>
              </c:ext>
            </c:extLst>
          </c:dPt>
          <c:dPt>
            <c:idx val="7"/>
            <c:bubble3D val="0"/>
            <c:spPr>
              <a:solidFill>
                <a:schemeClr val="accent1">
                  <a:tint val="46000"/>
                </a:schemeClr>
              </a:solidFill>
              <a:ln w="19050">
                <a:solidFill>
                  <a:schemeClr val="lt1"/>
                </a:solidFill>
              </a:ln>
              <a:effectLst/>
            </c:spPr>
            <c:extLst>
              <c:ext xmlns:c16="http://schemas.microsoft.com/office/drawing/2014/chart" uri="{C3380CC4-5D6E-409C-BE32-E72D297353CC}">
                <c16:uniqueId val="{0000000F-877C-0143-8D05-A1ACDF10112D}"/>
              </c:ext>
            </c:extLst>
          </c:dPt>
          <c:dLbls>
            <c:dLbl>
              <c:idx val="0"/>
              <c:layout>
                <c:manualLayout>
                  <c:x val="-0.10309193169035688"/>
                  <c:y val="-0.16766836310095384"/>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ln>
                        <a:noFill/>
                      </a:ln>
                      <a:solidFill>
                        <a:schemeClr val="tx1"/>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77C-0143-8D05-A1ACDF10112D}"/>
                </c:ext>
              </c:extLst>
            </c:dLbl>
            <c:dLbl>
              <c:idx val="1"/>
              <c:layout>
                <c:manualLayout>
                  <c:x val="5.9061075954462673E-2"/>
                  <c:y val="-1.7410635058518042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77C-0143-8D05-A1ACDF10112D}"/>
                </c:ext>
              </c:extLst>
            </c:dLbl>
            <c:dLbl>
              <c:idx val="2"/>
              <c:layout>
                <c:manualLayout>
                  <c:x val="-0.13581421187382253"/>
                  <c:y val="-2.0108162636254096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77C-0143-8D05-A1ACDF10112D}"/>
                </c:ext>
              </c:extLst>
            </c:dLbl>
            <c:dLbl>
              <c:idx val="3"/>
              <c:layout>
                <c:manualLayout>
                  <c:x val="-9.745836315915056E-2"/>
                  <c:y val="-3.96543115037449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77C-0143-8D05-A1ACDF10112D}"/>
                </c:ext>
              </c:extLst>
            </c:dLbl>
            <c:dLbl>
              <c:idx val="4"/>
              <c:layout>
                <c:manualLayout>
                  <c:x val="0.18578426162987297"/>
                  <c:y val="-5.05035447081570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77C-0143-8D05-A1ACDF10112D}"/>
                </c:ext>
              </c:extLst>
            </c:dLbl>
            <c:dLbl>
              <c:idx val="6"/>
              <c:layout>
                <c:manualLayout>
                  <c:x val="-6.9831892179121779E-2"/>
                  <c:y val="1.7909416127254555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877C-0143-8D05-A1ACDF10112D}"/>
                </c:ext>
              </c:extLst>
            </c:dLbl>
            <c:dLbl>
              <c:idx val="7"/>
              <c:layout>
                <c:manualLayout>
                  <c:x val="-2.8636297763393073E-2"/>
                  <c:y val="3.882851832133082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877C-0143-8D05-A1ACDF10112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0～14歳</c:v>
                </c:pt>
                <c:pt idx="1">
                  <c:v>15～19歳</c:v>
                </c:pt>
                <c:pt idx="2">
                  <c:v>20～29歳</c:v>
                </c:pt>
                <c:pt idx="3">
                  <c:v>30～39歳</c:v>
                </c:pt>
                <c:pt idx="4">
                  <c:v>40～49歳</c:v>
                </c:pt>
                <c:pt idx="5">
                  <c:v>50～59歳</c:v>
                </c:pt>
                <c:pt idx="6">
                  <c:v>60～69歳</c:v>
                </c:pt>
                <c:pt idx="7">
                  <c:v>70～歳</c:v>
                </c:pt>
              </c:strCache>
            </c:strRef>
          </c:cat>
          <c:val>
            <c:numRef>
              <c:f>Sheet1!$B$2:$B$9</c:f>
              <c:numCache>
                <c:formatCode>General</c:formatCode>
                <c:ptCount val="8"/>
                <c:pt idx="0">
                  <c:v>42</c:v>
                </c:pt>
                <c:pt idx="1">
                  <c:v>7</c:v>
                </c:pt>
                <c:pt idx="2">
                  <c:v>7</c:v>
                </c:pt>
                <c:pt idx="3">
                  <c:v>9</c:v>
                </c:pt>
                <c:pt idx="4">
                  <c:v>11</c:v>
                </c:pt>
                <c:pt idx="5">
                  <c:v>8</c:v>
                </c:pt>
                <c:pt idx="6">
                  <c:v>7</c:v>
                </c:pt>
                <c:pt idx="7">
                  <c:v>9</c:v>
                </c:pt>
              </c:numCache>
            </c:numRef>
          </c:val>
          <c:extLst>
            <c:ext xmlns:c16="http://schemas.microsoft.com/office/drawing/2014/chart" uri="{C3380CC4-5D6E-409C-BE32-E72D297353CC}">
              <c16:uniqueId val="{00000010-877C-0143-8D05-A1ACDF10112D}"/>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生存率（</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p>
        </c:rich>
      </c:tx>
      <c:layout>
        <c:manualLayout>
          <c:xMode val="edge"/>
          <c:yMode val="edge"/>
          <c:x val="4.5404311801612661E-4"/>
          <c:y val="5.6605974379060869E-2"/>
        </c:manualLayout>
      </c:layout>
      <c:overlay val="0"/>
    </c:title>
    <c:autoTitleDeleted val="0"/>
    <c:plotArea>
      <c:layout>
        <c:manualLayout>
          <c:layoutTarget val="inner"/>
          <c:xMode val="edge"/>
          <c:yMode val="edge"/>
          <c:x val="7.6954315017629615E-2"/>
          <c:y val="0.19856544629279757"/>
          <c:w val="0.88056853332085905"/>
          <c:h val="0.66280298142942717"/>
        </c:manualLayout>
      </c:layout>
      <c:areaChart>
        <c:grouping val="standard"/>
        <c:varyColors val="0"/>
        <c:ser>
          <c:idx val="0"/>
          <c:order val="0"/>
          <c:tx>
            <c:strRef>
              <c:f>Sheet1!$B$1</c:f>
              <c:strCache>
                <c:ptCount val="1"/>
                <c:pt idx="0">
                  <c:v>生存率（%）</c:v>
                </c:pt>
              </c:strCache>
            </c:strRef>
          </c:tx>
          <c:cat>
            <c:strRef>
              <c:f>Sheet1!$A$2:$A$5</c:f>
              <c:strCache>
                <c:ptCount val="4"/>
                <c:pt idx="0">
                  <c:v>20-22</c:v>
                </c:pt>
                <c:pt idx="1">
                  <c:v>34-36</c:v>
                </c:pt>
                <c:pt idx="2">
                  <c:v>50-51</c:v>
                </c:pt>
                <c:pt idx="3">
                  <c:v>60-</c:v>
                </c:pt>
              </c:strCache>
            </c:strRef>
          </c:cat>
          <c:val>
            <c:numRef>
              <c:f>Sheet1!$B$2:$B$5</c:f>
              <c:numCache>
                <c:formatCode>General</c:formatCode>
                <c:ptCount val="4"/>
                <c:pt idx="0">
                  <c:v>65</c:v>
                </c:pt>
                <c:pt idx="1">
                  <c:v>52</c:v>
                </c:pt>
                <c:pt idx="2">
                  <c:v>5</c:v>
                </c:pt>
                <c:pt idx="3">
                  <c:v>4.5</c:v>
                </c:pt>
              </c:numCache>
            </c:numRef>
          </c:val>
          <c:extLst>
            <c:ext xmlns:c16="http://schemas.microsoft.com/office/drawing/2014/chart" uri="{C3380CC4-5D6E-409C-BE32-E72D297353CC}">
              <c16:uniqueId val="{00000000-65BB-9843-8BC5-8F80AEB1810B}"/>
            </c:ext>
          </c:extLst>
        </c:ser>
        <c:dLbls>
          <c:showLegendKey val="0"/>
          <c:showVal val="0"/>
          <c:showCatName val="0"/>
          <c:showSerName val="0"/>
          <c:showPercent val="0"/>
          <c:showBubbleSize val="0"/>
        </c:dLbls>
        <c:axId val="388913976"/>
        <c:axId val="4744304"/>
      </c:areaChart>
      <c:catAx>
        <c:axId val="388913976"/>
        <c:scaling>
          <c:orientation val="minMax"/>
        </c:scaling>
        <c:delete val="0"/>
        <c:axPos val="b"/>
        <c:numFmt formatCode="General" sourceLinked="0"/>
        <c:majorTickMark val="none"/>
        <c:minorTickMark val="none"/>
        <c:tickLblPos val="nextTo"/>
        <c:crossAx val="4744304"/>
        <c:crosses val="autoZero"/>
        <c:auto val="1"/>
        <c:lblAlgn val="ctr"/>
        <c:lblOffset val="100"/>
        <c:noMultiLvlLbl val="0"/>
      </c:catAx>
      <c:valAx>
        <c:axId val="4744304"/>
        <c:scaling>
          <c:orientation val="minMax"/>
        </c:scaling>
        <c:delete val="0"/>
        <c:axPos val="l"/>
        <c:majorGridlines/>
        <c:numFmt formatCode="General" sourceLinked="1"/>
        <c:majorTickMark val="none"/>
        <c:minorTickMark val="none"/>
        <c:tickLblPos val="nextTo"/>
        <c:crossAx val="388913976"/>
        <c:crosses val="autoZero"/>
        <c:crossBetween val="midCat"/>
      </c:valAx>
    </c:plotArea>
    <c:plotVisOnly val="1"/>
    <c:dispBlanksAs val="gap"/>
    <c:showDLblsOverMax val="0"/>
  </c:chart>
  <c:txPr>
    <a:bodyPr/>
    <a:lstStyle/>
    <a:p>
      <a:pPr>
        <a:defRPr sz="1800"/>
      </a:pPr>
      <a:endParaRPr lang="ja-JP"/>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0.09511</cdr:x>
      <cdr:y>0.38411</cdr:y>
    </cdr:from>
    <cdr:to>
      <cdr:x>0.40037</cdr:x>
      <cdr:y>0.84349</cdr:y>
    </cdr:to>
    <cdr:sp macro="" textlink="">
      <cdr:nvSpPr>
        <cdr:cNvPr id="2" name="爆発 1 1">
          <a:extLst xmlns:a="http://schemas.openxmlformats.org/drawingml/2006/main">
            <a:ext uri="{FF2B5EF4-FFF2-40B4-BE49-F238E27FC236}">
              <a16:creationId xmlns:a16="http://schemas.microsoft.com/office/drawing/2014/main" id="{5C5C9B3F-EE86-844C-B94E-BECDC68575C4}"/>
            </a:ext>
          </a:extLst>
        </cdr:cNvPr>
        <cdr:cNvSpPr/>
      </cdr:nvSpPr>
      <cdr:spPr>
        <a:xfrm xmlns:a="http://schemas.openxmlformats.org/drawingml/2006/main">
          <a:off x="823373" y="1782412"/>
          <a:ext cx="2642787" cy="2131691"/>
        </a:xfrm>
        <a:prstGeom xmlns:a="http://schemas.openxmlformats.org/drawingml/2006/main" prst="irregularSeal1">
          <a:avLst/>
        </a:prstGeom>
        <a:solidFill xmlns:a="http://schemas.openxmlformats.org/drawingml/2006/main">
          <a:schemeClr val="tx2"/>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0.16389</cdr:x>
      <cdr:y>0.55079</cdr:y>
    </cdr:from>
    <cdr:to>
      <cdr:x>0.34952</cdr:x>
      <cdr:y>0.67681</cdr:y>
    </cdr:to>
    <cdr:sp macro="" textlink="">
      <cdr:nvSpPr>
        <cdr:cNvPr id="3" name="テキスト ボックス 7">
          <a:extLst xmlns:a="http://schemas.openxmlformats.org/drawingml/2006/main">
            <a:ext uri="{FF2B5EF4-FFF2-40B4-BE49-F238E27FC236}">
              <a16:creationId xmlns:a16="http://schemas.microsoft.com/office/drawing/2014/main" id="{FD0BAEF7-B604-4D48-9BD0-9672DB175DAB}"/>
            </a:ext>
          </a:extLst>
        </cdr:cNvPr>
        <cdr:cNvSpPr txBox="1"/>
      </cdr:nvSpPr>
      <cdr:spPr>
        <a:xfrm xmlns:a="http://schemas.openxmlformats.org/drawingml/2006/main">
          <a:off x="1418846" y="2555869"/>
          <a:ext cx="1607102" cy="5847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ウイルス感染</a:t>
          </a:r>
          <a:endParaRPr kumimoji="1" lang="en-US" altLang="ja-JP"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xmlns:a="http://schemas.openxmlformats.org/drawingml/2006/main">
          <a:r>
            <a:rPr kumimoji="1" lang="ja-JP" altLang="en-US"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しやすい</a:t>
          </a:r>
          <a:r>
            <a:rPr kumimoji="1" lang="ja-JP" altLang="en-US" sz="16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環境</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88B24-D825-5E4B-84E9-99DF2DF06C8F}" type="datetimeFigureOut">
              <a:rPr kumimoji="1" lang="ja-JP" altLang="en-US" smtClean="0"/>
              <a:t>2022/12/23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1B1BCD-996D-E243-895D-8DA89E4619D5}" type="slidenum">
              <a:rPr kumimoji="1" lang="ja-JP" altLang="en-US" smtClean="0"/>
              <a:t>‹#›</a:t>
            </a:fld>
            <a:endParaRPr kumimoji="1" lang="ja-JP" altLang="en-US"/>
          </a:p>
        </p:txBody>
      </p:sp>
    </p:spTree>
    <p:extLst>
      <p:ext uri="{BB962C8B-B14F-4D97-AF65-F5344CB8AC3E}">
        <p14:creationId xmlns:p14="http://schemas.microsoft.com/office/powerpoint/2010/main" val="34731432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冬の感染症としてまず、インフルエンザを取り上げたいと思います。</a:t>
            </a:r>
            <a:endParaRPr kumimoji="1" lang="en-US" altLang="ja-JP" dirty="0"/>
          </a:p>
          <a:p>
            <a:r>
              <a:rPr kumimoji="1" lang="ja-JP" altLang="en-US"/>
              <a:t>インフルエンザは直近</a:t>
            </a:r>
            <a:r>
              <a:rPr kumimoji="1" lang="en-US" altLang="ja-JP" dirty="0"/>
              <a:t>2</a:t>
            </a:r>
            <a:r>
              <a:rPr kumimoji="1" lang="ja-JP" altLang="en-US"/>
              <a:t>年間は流行がない状況でしたが、</a:t>
            </a:r>
            <a:r>
              <a:rPr kumimoji="1" lang="en-US" altLang="ja-JP" dirty="0"/>
              <a:t>2023</a:t>
            </a:r>
            <a:r>
              <a:rPr kumimoji="1" lang="ja-JP" altLang="en-US"/>
              <a:t>年</a:t>
            </a:r>
            <a:r>
              <a:rPr kumimoji="1" lang="en-US" altLang="ja-JP" dirty="0"/>
              <a:t>1</a:t>
            </a:r>
            <a:r>
              <a:rPr kumimoji="1" lang="ja-JP" altLang="en-US"/>
              <a:t>月からは流行が危惧されています。</a:t>
            </a:r>
            <a:endParaRPr kumimoji="1" lang="en-US" altLang="ja-JP" dirty="0"/>
          </a:p>
          <a:p>
            <a:r>
              <a:rPr kumimoji="1" lang="ja-JP" altLang="en-US"/>
              <a:t>理由としては、半年前の南半球、つまり南半球の冬において、インフルエンザが大流行したこと、</a:t>
            </a:r>
            <a:endParaRPr kumimoji="1" lang="en-US" altLang="ja-JP" dirty="0"/>
          </a:p>
          <a:p>
            <a:r>
              <a:rPr kumimoji="1" lang="ja-JP" altLang="en-US"/>
              <a:t>現在、アメリカ等の海外ではインフルエンザが流行しており、旅行客の増加に伴い、</a:t>
            </a:r>
            <a:endParaRPr kumimoji="1" lang="en-US" altLang="ja-JP" dirty="0"/>
          </a:p>
          <a:p>
            <a:r>
              <a:rPr kumimoji="1" lang="ja-JP" altLang="en-US"/>
              <a:t>日本国内への流入が予想されています。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A21B1BCD-996D-E243-895D-8DA89E4619D5}" type="slidenum">
              <a:rPr kumimoji="1" lang="ja-JP" altLang="en-US" smtClean="0"/>
              <a:t>1</a:t>
            </a:fld>
            <a:endParaRPr kumimoji="1" lang="ja-JP" altLang="en-US"/>
          </a:p>
        </p:txBody>
      </p:sp>
    </p:spTree>
    <p:extLst>
      <p:ext uri="{BB962C8B-B14F-4D97-AF65-F5344CB8AC3E}">
        <p14:creationId xmlns:p14="http://schemas.microsoft.com/office/powerpoint/2010/main" val="3981255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インフルエンザの職場内で流行させない対策として、</a:t>
            </a:r>
            <a:endParaRPr kumimoji="1" lang="en-US" altLang="ja-JP" dirty="0"/>
          </a:p>
          <a:p>
            <a:r>
              <a:rPr kumimoji="1" lang="ja-JP" altLang="en-US"/>
              <a:t>職場で「インフルエンザ罹患後の出社タイミングのルール」を決めておくということは重要です。</a:t>
            </a:r>
            <a:endParaRPr kumimoji="1" lang="en-US" altLang="ja-JP" dirty="0"/>
          </a:p>
          <a:p>
            <a:endParaRPr kumimoji="1" lang="en-US" altLang="ja-JP" dirty="0"/>
          </a:p>
          <a:p>
            <a:r>
              <a:rPr kumimoji="1" lang="ja-JP" altLang="en-US"/>
              <a:t>特に、職域において、休む期間として推奨されているものはないですが、</a:t>
            </a:r>
            <a:endParaRPr kumimoji="1" lang="en-US" altLang="ja-JP" dirty="0"/>
          </a:p>
          <a:p>
            <a:r>
              <a:rPr kumimoji="1" lang="ja-JP" altLang="en-US"/>
              <a:t>一つの目安として、学校におけるインフルエンザ出席停止期間を参考にすることができます。</a:t>
            </a:r>
            <a:endParaRPr kumimoji="1" lang="en-US" altLang="ja-JP" dirty="0"/>
          </a:p>
          <a:p>
            <a:endParaRPr kumimoji="1" lang="en-US" altLang="ja-JP" dirty="0"/>
          </a:p>
          <a:p>
            <a:r>
              <a:rPr kumimoji="1" lang="ja-JP" altLang="en-US"/>
              <a:t>学校保健法では「発症後</a:t>
            </a:r>
            <a:r>
              <a:rPr kumimoji="1" lang="en-US" altLang="ja-JP" dirty="0"/>
              <a:t>5</a:t>
            </a:r>
            <a:r>
              <a:rPr kumimoji="1" lang="ja-JP" altLang="en-US"/>
              <a:t>日、かつ、解熱後</a:t>
            </a:r>
            <a:r>
              <a:rPr kumimoji="1" lang="en-US" altLang="ja-JP" dirty="0"/>
              <a:t>2</a:t>
            </a:r>
            <a:r>
              <a:rPr kumimoji="1" lang="ja-JP" altLang="en-US"/>
              <a:t>日経過するまで」と決まっています。</a:t>
            </a:r>
            <a:endParaRPr kumimoji="1" lang="en-US" altLang="ja-JP" dirty="0"/>
          </a:p>
          <a:p>
            <a:r>
              <a:rPr kumimoji="1" lang="ja-JP" altLang="en-US"/>
              <a:t>会社でルールを決め、周知、運用する際の参考にされてください。</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A21B1BCD-996D-E243-895D-8DA89E4619D5}" type="slidenum">
              <a:rPr kumimoji="1" lang="ja-JP" altLang="en-US" smtClean="0"/>
              <a:t>10</a:t>
            </a:fld>
            <a:endParaRPr kumimoji="1" lang="ja-JP" altLang="en-US"/>
          </a:p>
        </p:txBody>
      </p:sp>
    </p:spTree>
    <p:extLst>
      <p:ext uri="{BB962C8B-B14F-4D97-AF65-F5344CB8AC3E}">
        <p14:creationId xmlns:p14="http://schemas.microsoft.com/office/powerpoint/2010/main" val="1000024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参考として出席停止期間早見表を添付させていただきます。</a:t>
            </a:r>
          </a:p>
        </p:txBody>
      </p:sp>
      <p:sp>
        <p:nvSpPr>
          <p:cNvPr id="4" name="スライド番号プレースホルダー 3"/>
          <p:cNvSpPr>
            <a:spLocks noGrp="1"/>
          </p:cNvSpPr>
          <p:nvPr>
            <p:ph type="sldNum" sz="quarter" idx="5"/>
          </p:nvPr>
        </p:nvSpPr>
        <p:spPr/>
        <p:txBody>
          <a:bodyPr/>
          <a:lstStyle/>
          <a:p>
            <a:fld id="{A21B1BCD-996D-E243-895D-8DA89E4619D5}" type="slidenum">
              <a:rPr kumimoji="1" lang="ja-JP" altLang="en-US" smtClean="0"/>
              <a:t>11</a:t>
            </a:fld>
            <a:endParaRPr kumimoji="1" lang="ja-JP" altLang="en-US"/>
          </a:p>
        </p:txBody>
      </p:sp>
    </p:spTree>
    <p:extLst>
      <p:ext uri="{BB962C8B-B14F-4D97-AF65-F5344CB8AC3E}">
        <p14:creationId xmlns:p14="http://schemas.microsoft.com/office/powerpoint/2010/main" val="4092755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続いてはノロウイルスについてです。</a:t>
            </a:r>
          </a:p>
        </p:txBody>
      </p:sp>
      <p:sp>
        <p:nvSpPr>
          <p:cNvPr id="4" name="スライド番号プレースホルダー 3"/>
          <p:cNvSpPr>
            <a:spLocks noGrp="1"/>
          </p:cNvSpPr>
          <p:nvPr>
            <p:ph type="sldNum" sz="quarter" idx="5"/>
          </p:nvPr>
        </p:nvSpPr>
        <p:spPr/>
        <p:txBody>
          <a:bodyPr/>
          <a:lstStyle/>
          <a:p>
            <a:fld id="{A21B1BCD-996D-E243-895D-8DA89E4619D5}" type="slidenum">
              <a:rPr kumimoji="1" lang="ja-JP" altLang="en-US" smtClean="0"/>
              <a:t>12</a:t>
            </a:fld>
            <a:endParaRPr kumimoji="1" lang="ja-JP" altLang="en-US"/>
          </a:p>
        </p:txBody>
      </p:sp>
    </p:spTree>
    <p:extLst>
      <p:ext uri="{BB962C8B-B14F-4D97-AF65-F5344CB8AC3E}">
        <p14:creationId xmlns:p14="http://schemas.microsoft.com/office/powerpoint/2010/main" val="2631522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ノロウイルスの基本情報を表にまとめています。</a:t>
            </a:r>
            <a:endParaRPr kumimoji="1" lang="en-US" altLang="ja-JP" dirty="0"/>
          </a:p>
          <a:p>
            <a:r>
              <a:rPr kumimoji="1" lang="ja-JP" altLang="en-US"/>
              <a:t>ポイントはアルコール消毒が効かないということです。</a:t>
            </a:r>
            <a:endParaRPr kumimoji="1" lang="en-US" altLang="ja-JP" dirty="0"/>
          </a:p>
          <a:p>
            <a:endParaRPr kumimoji="1" lang="en-US" altLang="ja-JP" dirty="0"/>
          </a:p>
          <a:p>
            <a:r>
              <a:rPr kumimoji="1" lang="ja-JP" altLang="en-US"/>
              <a:t>それゆえ、自身でできる感染予防対策としては</a:t>
            </a:r>
            <a:endParaRPr kumimoji="1" lang="en-US" altLang="ja-JP" dirty="0"/>
          </a:p>
          <a:p>
            <a:r>
              <a:rPr kumimoji="1" lang="ja-JP" altLang="en-US"/>
              <a:t>手洗いとカキなどの二枚貝を控えるということが最も重要です。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A21B1BCD-996D-E243-895D-8DA89E4619D5}" type="slidenum">
              <a:rPr kumimoji="1" lang="ja-JP" altLang="en-US" smtClean="0"/>
              <a:t>13</a:t>
            </a:fld>
            <a:endParaRPr kumimoji="1" lang="ja-JP" altLang="en-US"/>
          </a:p>
        </p:txBody>
      </p:sp>
    </p:spTree>
    <p:extLst>
      <p:ext uri="{BB962C8B-B14F-4D97-AF65-F5344CB8AC3E}">
        <p14:creationId xmlns:p14="http://schemas.microsoft.com/office/powerpoint/2010/main" val="1682497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こちらが典型的な感染経路です。</a:t>
            </a:r>
            <a:endParaRPr kumimoji="1" lang="en-US" altLang="ja-JP" dirty="0"/>
          </a:p>
          <a:p>
            <a:r>
              <a:rPr kumimoji="1" lang="ja-JP" altLang="en-US"/>
              <a:t>ノロウイルスに感染した食品を食べて罹患した人の便や吐物を介して</a:t>
            </a:r>
            <a:endParaRPr kumimoji="1" lang="en-US" altLang="ja-JP" dirty="0"/>
          </a:p>
          <a:p>
            <a:r>
              <a:rPr kumimoji="1" lang="ja-JP" altLang="en-US"/>
              <a:t>ノロウイルスが他の人に感染していきます。</a:t>
            </a:r>
          </a:p>
        </p:txBody>
      </p:sp>
      <p:sp>
        <p:nvSpPr>
          <p:cNvPr id="4" name="スライド番号プレースホルダー 3"/>
          <p:cNvSpPr>
            <a:spLocks noGrp="1"/>
          </p:cNvSpPr>
          <p:nvPr>
            <p:ph type="sldNum" sz="quarter" idx="5"/>
          </p:nvPr>
        </p:nvSpPr>
        <p:spPr/>
        <p:txBody>
          <a:bodyPr/>
          <a:lstStyle/>
          <a:p>
            <a:fld id="{A21B1BCD-996D-E243-895D-8DA89E4619D5}" type="slidenum">
              <a:rPr kumimoji="1" lang="ja-JP" altLang="en-US" smtClean="0"/>
              <a:t>14</a:t>
            </a:fld>
            <a:endParaRPr kumimoji="1" lang="ja-JP" altLang="en-US"/>
          </a:p>
        </p:txBody>
      </p:sp>
    </p:spTree>
    <p:extLst>
      <p:ext uri="{BB962C8B-B14F-4D97-AF65-F5344CB8AC3E}">
        <p14:creationId xmlns:p14="http://schemas.microsoft.com/office/powerpoint/2010/main" val="3811479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厚生労働省も提示するノロウイルスの予防の</a:t>
            </a:r>
            <a:r>
              <a:rPr kumimoji="1" lang="en-US" altLang="ja-JP" dirty="0"/>
              <a:t>4</a:t>
            </a:r>
            <a:r>
              <a:rPr kumimoji="1" lang="ja-JP" altLang="en-US"/>
              <a:t>つの原則はこちらです。</a:t>
            </a:r>
            <a:endParaRPr kumimoji="1" lang="en-US" altLang="ja-JP" dirty="0"/>
          </a:p>
          <a:p>
            <a:endParaRPr kumimoji="1" lang="en-US" altLang="ja-JP" dirty="0"/>
          </a:p>
          <a:p>
            <a:r>
              <a:rPr kumimoji="1" lang="ja-JP" altLang="en-US"/>
              <a:t>「やっつける」の部分ですが、加熱は中心温度が</a:t>
            </a:r>
            <a:r>
              <a:rPr kumimoji="1" lang="en-US" altLang="ja-JP" dirty="0"/>
              <a:t>85</a:t>
            </a:r>
            <a:r>
              <a:rPr kumimoji="1" lang="ja-JP" altLang="en-US"/>
              <a:t>度以上で</a:t>
            </a:r>
            <a:r>
              <a:rPr kumimoji="1" lang="en-US" altLang="ja-JP" dirty="0"/>
              <a:t>90</a:t>
            </a:r>
            <a:r>
              <a:rPr kumimoji="1" lang="ja-JP" altLang="en-US"/>
              <a:t>秒以上必要です。</a:t>
            </a:r>
            <a:endParaRPr kumimoji="1" lang="en-US" altLang="ja-JP" dirty="0"/>
          </a:p>
          <a:p>
            <a:endParaRPr kumimoji="1" lang="en-US" altLang="ja-JP" dirty="0"/>
          </a:p>
          <a:p>
            <a:r>
              <a:rPr kumimoji="1" lang="ja-JP" altLang="en-US"/>
              <a:t>カキにおいても中にジューシーさが残る程度ではノロウイルスが残っていることが多いです。</a:t>
            </a:r>
            <a:endParaRPr kumimoji="1" lang="en-US" altLang="ja-JP" dirty="0"/>
          </a:p>
          <a:p>
            <a:r>
              <a:rPr kumimoji="1" lang="ja-JP" altLang="en-US"/>
              <a:t>カキフライ、焼きガキも美味しさを失うくらい熱されていないとノロウイルスには感染していまうというのが</a:t>
            </a:r>
            <a:endParaRPr kumimoji="1" lang="en-US" altLang="ja-JP" dirty="0"/>
          </a:p>
          <a:p>
            <a:r>
              <a:rPr kumimoji="1" lang="ja-JP" altLang="en-US"/>
              <a:t>現実的なところかと思います。</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A21B1BCD-996D-E243-895D-8DA89E4619D5}" type="slidenum">
              <a:rPr kumimoji="1" lang="ja-JP" altLang="en-US" smtClean="0"/>
              <a:t>15</a:t>
            </a:fld>
            <a:endParaRPr kumimoji="1" lang="ja-JP" altLang="en-US"/>
          </a:p>
        </p:txBody>
      </p:sp>
    </p:spTree>
    <p:extLst>
      <p:ext uri="{BB962C8B-B14F-4D97-AF65-F5344CB8AC3E}">
        <p14:creationId xmlns:p14="http://schemas.microsoft.com/office/powerpoint/2010/main" val="1736506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そして、ノロウイルスの感染力は凄まじいです。</a:t>
            </a:r>
            <a:endParaRPr kumimoji="1" lang="en-US" altLang="ja-JP" dirty="0"/>
          </a:p>
          <a:p>
            <a:r>
              <a:rPr kumimoji="1" lang="ja-JP" altLang="en-US"/>
              <a:t>インフルエンザの場合は</a:t>
            </a:r>
            <a:r>
              <a:rPr kumimoji="1" lang="en-US" altLang="ja-JP" dirty="0"/>
              <a:t>100</a:t>
            </a:r>
            <a:r>
              <a:rPr kumimoji="1" lang="ja-JP" altLang="en-US"/>
              <a:t>万個以上のウイルスで感染が成立しますが、</a:t>
            </a:r>
            <a:endParaRPr kumimoji="1" lang="en-US" altLang="ja-JP" dirty="0"/>
          </a:p>
          <a:p>
            <a:r>
              <a:rPr kumimoji="1" lang="ja-JP" altLang="en-US"/>
              <a:t>ノロウイルスの場合は</a:t>
            </a:r>
            <a:r>
              <a:rPr kumimoji="1" lang="en-US" altLang="ja-JP" dirty="0"/>
              <a:t>100</a:t>
            </a:r>
            <a:r>
              <a:rPr kumimoji="1" lang="ja-JP" altLang="en-US"/>
              <a:t>個以下で感染が成立してしまいます。</a:t>
            </a:r>
            <a:endParaRPr kumimoji="1" lang="en-US" altLang="ja-JP" dirty="0"/>
          </a:p>
          <a:p>
            <a:endParaRPr kumimoji="1" lang="en-US" altLang="ja-JP" dirty="0"/>
          </a:p>
          <a:p>
            <a:r>
              <a:rPr kumimoji="1" lang="ja-JP" altLang="en-US"/>
              <a:t>しかも、感染者の吐物</a:t>
            </a:r>
            <a:r>
              <a:rPr kumimoji="1" lang="en-US" altLang="ja-JP" dirty="0"/>
              <a:t> 1g </a:t>
            </a:r>
            <a:r>
              <a:rPr kumimoji="1" lang="ja-JP" altLang="en-US"/>
              <a:t>には</a:t>
            </a:r>
            <a:r>
              <a:rPr kumimoji="1" lang="en-US" altLang="ja-JP" dirty="0"/>
              <a:t>100</a:t>
            </a:r>
            <a:r>
              <a:rPr kumimoji="1" lang="ja-JP" altLang="en-US"/>
              <a:t>万個のウイルスが含まれており、</a:t>
            </a:r>
            <a:endParaRPr kumimoji="1" lang="en-US" altLang="ja-JP" dirty="0"/>
          </a:p>
          <a:p>
            <a:r>
              <a:rPr kumimoji="1" lang="ja-JP" altLang="en-US"/>
              <a:t>少しでも体内に入ると確実に感染が成立してしまいます。</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A21B1BCD-996D-E243-895D-8DA89E4619D5}" type="slidenum">
              <a:rPr kumimoji="1" lang="ja-JP" altLang="en-US" smtClean="0"/>
              <a:t>16</a:t>
            </a:fld>
            <a:endParaRPr kumimoji="1" lang="ja-JP" altLang="en-US"/>
          </a:p>
        </p:txBody>
      </p:sp>
    </p:spTree>
    <p:extLst>
      <p:ext uri="{BB962C8B-B14F-4D97-AF65-F5344CB8AC3E}">
        <p14:creationId xmlns:p14="http://schemas.microsoft.com/office/powerpoint/2010/main" val="292651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ここで適切な嘔吐物処置の際の方法を学びましょう。</a:t>
            </a:r>
            <a:endParaRPr kumimoji="1" lang="en-US" altLang="ja-JP" dirty="0"/>
          </a:p>
          <a:p>
            <a:endParaRPr kumimoji="1" lang="en-US" altLang="ja-JP" dirty="0"/>
          </a:p>
          <a:p>
            <a:r>
              <a:rPr kumimoji="1" lang="ja-JP" altLang="en-US"/>
              <a:t>ノロウイルスを殺菌することができる消毒液はアルコールではありません。</a:t>
            </a:r>
            <a:endParaRPr kumimoji="1" lang="en-US" altLang="ja-JP" dirty="0"/>
          </a:p>
          <a:p>
            <a:r>
              <a:rPr kumimoji="1" lang="ja-JP" altLang="en-US"/>
              <a:t>次亜塩素酸ナトリウムです。</a:t>
            </a:r>
            <a:endParaRPr kumimoji="1" lang="en-US" altLang="ja-JP" dirty="0"/>
          </a:p>
          <a:p>
            <a:r>
              <a:rPr kumimoji="1" lang="ja-JP" altLang="en-US"/>
              <a:t>商品名で言うと「ハイター」が該当します。</a:t>
            </a:r>
            <a:endParaRPr kumimoji="1" lang="en-US" altLang="ja-JP" dirty="0"/>
          </a:p>
          <a:p>
            <a:endParaRPr kumimoji="1" lang="en-US" altLang="ja-JP" dirty="0"/>
          </a:p>
          <a:p>
            <a:r>
              <a:rPr kumimoji="1" lang="ja-JP" altLang="en-US"/>
              <a:t>記載の濃度と希釈の水の量を参考に、消毒剤を用意するようにしてください。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A21B1BCD-996D-E243-895D-8DA89E4619D5}" type="slidenum">
              <a:rPr kumimoji="1" lang="ja-JP" altLang="en-US" smtClean="0"/>
              <a:t>17</a:t>
            </a:fld>
            <a:endParaRPr kumimoji="1" lang="ja-JP" altLang="en-US"/>
          </a:p>
        </p:txBody>
      </p:sp>
    </p:spTree>
    <p:extLst>
      <p:ext uri="{BB962C8B-B14F-4D97-AF65-F5344CB8AC3E}">
        <p14:creationId xmlns:p14="http://schemas.microsoft.com/office/powerpoint/2010/main" val="2703007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そして、処理の方法もマニュアル化しておくことをお勧めします。</a:t>
            </a:r>
            <a:endParaRPr kumimoji="1" lang="en-US" altLang="ja-JP" dirty="0"/>
          </a:p>
          <a:p>
            <a:r>
              <a:rPr kumimoji="1" lang="ja-JP" altLang="en-US"/>
              <a:t>少しの曝露でもあると感染してしまうので、正しく処理しましょう。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A21B1BCD-996D-E243-895D-8DA89E4619D5}" type="slidenum">
              <a:rPr kumimoji="1" lang="ja-JP" altLang="en-US" smtClean="0"/>
              <a:t>18</a:t>
            </a:fld>
            <a:endParaRPr kumimoji="1" lang="ja-JP" altLang="en-US"/>
          </a:p>
        </p:txBody>
      </p:sp>
    </p:spTree>
    <p:extLst>
      <p:ext uri="{BB962C8B-B14F-4D97-AF65-F5344CB8AC3E}">
        <p14:creationId xmlns:p14="http://schemas.microsoft.com/office/powerpoint/2010/main" val="625216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そして、ノロウイルスに罹患してしまった後の注意点です。</a:t>
            </a:r>
            <a:endParaRPr kumimoji="1" lang="en-US" altLang="ja-JP" dirty="0"/>
          </a:p>
          <a:p>
            <a:endParaRPr kumimoji="1" lang="en-US" altLang="ja-JP" dirty="0"/>
          </a:p>
          <a:p>
            <a:r>
              <a:rPr kumimoji="1" lang="ja-JP" altLang="en-US"/>
              <a:t>強力な感染力を持つので、症状がなくなるまでは自宅で療養しましょう。</a:t>
            </a:r>
            <a:endParaRPr kumimoji="1" lang="en-US" altLang="ja-JP" dirty="0"/>
          </a:p>
          <a:p>
            <a:r>
              <a:rPr kumimoji="1" lang="ja-JP" altLang="en-US"/>
              <a:t>ノロウイルスに関して法律上の出勤停止期間はありませんが、</a:t>
            </a:r>
            <a:endParaRPr kumimoji="1" lang="en-US" altLang="ja-JP" dirty="0"/>
          </a:p>
          <a:p>
            <a:r>
              <a:rPr kumimoji="1" lang="ja-JP" altLang="en-US"/>
              <a:t>少なくとも症状が落ち着くまでは出社は控えることが望ましいです。</a:t>
            </a:r>
            <a:endParaRPr kumimoji="1" lang="en-US" altLang="ja-JP" dirty="0"/>
          </a:p>
          <a:p>
            <a:r>
              <a:rPr kumimoji="1" lang="ja-JP" altLang="en-US"/>
              <a:t>また、発症後</a:t>
            </a:r>
            <a:r>
              <a:rPr kumimoji="1" lang="en-US" altLang="ja-JP" dirty="0"/>
              <a:t>1</a:t>
            </a:r>
            <a:r>
              <a:rPr kumimoji="1" lang="ja-JP" altLang="en-US"/>
              <a:t>週間程度は体内にウイルスがいるため、トイレの利用では手洗い等をしっかり行い</a:t>
            </a:r>
            <a:endParaRPr kumimoji="1" lang="en-US" altLang="ja-JP" dirty="0"/>
          </a:p>
          <a:p>
            <a:r>
              <a:rPr kumimoji="1" lang="ja-JP" altLang="en-US"/>
              <a:t>周囲に広げないように注意するようにしてください。</a:t>
            </a:r>
            <a:endParaRPr kumimoji="1" lang="en-US" altLang="ja-JP" dirty="0"/>
          </a:p>
          <a:p>
            <a:endParaRPr kumimoji="1" lang="en-US" altLang="ja-JP" dirty="0"/>
          </a:p>
          <a:p>
            <a:r>
              <a:rPr kumimoji="1" lang="ja-JP" altLang="en-US"/>
              <a:t>また、嘔吐、下痢症状では脱水に注意しないといけないです。可能な範囲でできる限り</a:t>
            </a:r>
            <a:endParaRPr kumimoji="1" lang="en-US" altLang="ja-JP" dirty="0"/>
          </a:p>
          <a:p>
            <a:r>
              <a:rPr kumimoji="1" lang="ja-JP" altLang="en-US"/>
              <a:t>スポーツドリンクや経口補水液を飲みましょう。</a:t>
            </a:r>
            <a:endParaRPr kumimoji="1" lang="en-US" altLang="ja-JP" dirty="0"/>
          </a:p>
          <a:p>
            <a:r>
              <a:rPr kumimoji="1" lang="ja-JP" altLang="en-US"/>
              <a:t>飲む量より嘔吐・下痢の量が多い時や気分の悪さで全く飲めない際は、</a:t>
            </a:r>
            <a:endParaRPr kumimoji="1" lang="en-US" altLang="ja-JP" dirty="0"/>
          </a:p>
          <a:p>
            <a:r>
              <a:rPr kumimoji="1" lang="ja-JP" altLang="en-US"/>
              <a:t>医療機関を受診し、点滴等で水分補給するようにしてください。</a:t>
            </a:r>
            <a:endParaRPr kumimoji="1" lang="en-US" altLang="ja-JP" dirty="0"/>
          </a:p>
          <a:p>
            <a:endParaRPr kumimoji="1" lang="en-US" altLang="ja-JP" dirty="0"/>
          </a:p>
          <a:p>
            <a:r>
              <a:rPr kumimoji="1" lang="ja-JP" altLang="en-US"/>
              <a:t>下痢や嘔吐は体からウイルスを排出するための重要な症状でもあります。</a:t>
            </a:r>
            <a:endParaRPr kumimoji="1" lang="en-US" altLang="ja-JP" dirty="0"/>
          </a:p>
          <a:p>
            <a:r>
              <a:rPr kumimoji="1" lang="ja-JP" altLang="en-US"/>
              <a:t>薬によって止めることはしないようにしてください。</a:t>
            </a:r>
            <a:endParaRPr kumimoji="1" lang="en-US" altLang="ja-JP" dirty="0"/>
          </a:p>
          <a:p>
            <a:r>
              <a:rPr kumimoji="1" lang="ja-JP" altLang="en-US"/>
              <a:t>辛いですが、できるだけ出して、早くウイルスを身体から出ていってもらうことが早い回復には重要です。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A21B1BCD-996D-E243-895D-8DA89E4619D5}" type="slidenum">
              <a:rPr kumimoji="1" lang="ja-JP" altLang="en-US" smtClean="0"/>
              <a:t>19</a:t>
            </a:fld>
            <a:endParaRPr kumimoji="1" lang="ja-JP" altLang="en-US"/>
          </a:p>
        </p:txBody>
      </p:sp>
    </p:spTree>
    <p:extLst>
      <p:ext uri="{BB962C8B-B14F-4D97-AF65-F5344CB8AC3E}">
        <p14:creationId xmlns:p14="http://schemas.microsoft.com/office/powerpoint/2010/main" val="2726813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こちらにインフルエンザの基本的な情報をまとめております。</a:t>
            </a:r>
            <a:endParaRPr kumimoji="1" lang="en-US" altLang="ja-JP" dirty="0"/>
          </a:p>
          <a:p>
            <a:endParaRPr kumimoji="1" lang="en-US" altLang="ja-JP" dirty="0"/>
          </a:p>
          <a:p>
            <a:r>
              <a:rPr kumimoji="1" lang="ja-JP" altLang="en-US"/>
              <a:t>感染経路は飛沫感染、接触感染でコロナと同様です。</a:t>
            </a:r>
            <a:endParaRPr kumimoji="1" lang="en-US" altLang="ja-JP" dirty="0"/>
          </a:p>
          <a:p>
            <a:r>
              <a:rPr kumimoji="1" lang="ja-JP" altLang="en-US"/>
              <a:t>飛沫感染は、会話や咳、くしゃみで口から出る飛沫を吸い込むことにより感染することで、</a:t>
            </a:r>
            <a:endParaRPr kumimoji="1" lang="en-US" altLang="ja-JP" dirty="0"/>
          </a:p>
          <a:p>
            <a:r>
              <a:rPr kumimoji="1" lang="ja-JP" altLang="en-US"/>
              <a:t>接触感染は、口から出た飛沫が周囲に付着し、それを自身の手などにつき、口を介して感染することです。</a:t>
            </a:r>
            <a:endParaRPr kumimoji="1" lang="en-US" altLang="ja-JP" dirty="0"/>
          </a:p>
          <a:p>
            <a:endParaRPr kumimoji="1" lang="en-US" altLang="ja-JP" dirty="0"/>
          </a:p>
          <a:p>
            <a:r>
              <a:rPr kumimoji="1" lang="ja-JP" altLang="en-US"/>
              <a:t>この感染経路を断ち切るということが感染予防対策の基本となります。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A21B1BCD-996D-E243-895D-8DA89E4619D5}" type="slidenum">
              <a:rPr kumimoji="1" lang="ja-JP" altLang="en-US" smtClean="0"/>
              <a:t>2</a:t>
            </a:fld>
            <a:endParaRPr kumimoji="1" lang="ja-JP" altLang="en-US"/>
          </a:p>
        </p:txBody>
      </p:sp>
    </p:spTree>
    <p:extLst>
      <p:ext uri="{BB962C8B-B14F-4D97-AF65-F5344CB8AC3E}">
        <p14:creationId xmlns:p14="http://schemas.microsoft.com/office/powerpoint/2010/main" val="748137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インフルエンザの流行への対策ですが、コロナ感染対策で日頃していることが重要です。</a:t>
            </a:r>
            <a:endParaRPr kumimoji="1" lang="en-US" altLang="ja-JP" dirty="0"/>
          </a:p>
          <a:p>
            <a:endParaRPr kumimoji="1" lang="en-US" altLang="ja-JP" dirty="0"/>
          </a:p>
          <a:p>
            <a:r>
              <a:rPr kumimoji="1" lang="ja-JP" altLang="en-US"/>
              <a:t>事実、コロナが流行し、我々が厳格に対策していたこの</a:t>
            </a:r>
            <a:r>
              <a:rPr kumimoji="1" lang="en-US" altLang="ja-JP" dirty="0"/>
              <a:t>2</a:t>
            </a:r>
            <a:r>
              <a:rPr kumimoji="1" lang="ja-JP" altLang="en-US"/>
              <a:t>年間はインフルエンザの流行は抑えられています。</a:t>
            </a:r>
            <a:endParaRPr kumimoji="1" lang="en-US" altLang="ja-JP" dirty="0"/>
          </a:p>
          <a:p>
            <a:endParaRPr kumimoji="1" lang="en-US" altLang="ja-JP" dirty="0"/>
          </a:p>
          <a:p>
            <a:r>
              <a:rPr kumimoji="1" lang="ja-JP" altLang="en-US"/>
              <a:t>手洗い、手指消毒、マスク着用、三密回避、換気、湿度、これらをあらためて徹底するようお願いします。</a:t>
            </a:r>
            <a:endParaRPr kumimoji="1" lang="en-US" altLang="ja-JP" dirty="0"/>
          </a:p>
        </p:txBody>
      </p:sp>
      <p:sp>
        <p:nvSpPr>
          <p:cNvPr id="4" name="スライド番号プレースホルダー 3"/>
          <p:cNvSpPr>
            <a:spLocks noGrp="1"/>
          </p:cNvSpPr>
          <p:nvPr>
            <p:ph type="sldNum" sz="quarter" idx="5"/>
          </p:nvPr>
        </p:nvSpPr>
        <p:spPr/>
        <p:txBody>
          <a:bodyPr/>
          <a:lstStyle/>
          <a:p>
            <a:fld id="{A21B1BCD-996D-E243-895D-8DA89E4619D5}" type="slidenum">
              <a:rPr kumimoji="1" lang="ja-JP" altLang="en-US" smtClean="0"/>
              <a:t>3</a:t>
            </a:fld>
            <a:endParaRPr kumimoji="1" lang="ja-JP" altLang="en-US"/>
          </a:p>
        </p:txBody>
      </p:sp>
    </p:spTree>
    <p:extLst>
      <p:ext uri="{BB962C8B-B14F-4D97-AF65-F5344CB8AC3E}">
        <p14:creationId xmlns:p14="http://schemas.microsoft.com/office/powerpoint/2010/main" val="600155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ここでコロナ流行前の例年インフルエンザが流行していた時の感染者の動向です。</a:t>
            </a:r>
            <a:endParaRPr kumimoji="1" lang="en-US" altLang="ja-JP" dirty="0"/>
          </a:p>
          <a:p>
            <a:r>
              <a:rPr kumimoji="1" lang="ja-JP" altLang="en-US"/>
              <a:t>感染の流れとして、学校や保育園といった未成年者で感染が起こり、</a:t>
            </a:r>
            <a:endParaRPr kumimoji="1" lang="en-US" altLang="ja-JP" dirty="0"/>
          </a:p>
          <a:p>
            <a:r>
              <a:rPr kumimoji="1" lang="ja-JP" altLang="en-US"/>
              <a:t>家庭、職場に伝わるケースが多いです。</a:t>
            </a:r>
            <a:endParaRPr kumimoji="1" lang="en-US" altLang="ja-JP" dirty="0"/>
          </a:p>
          <a:p>
            <a:endParaRPr kumimoji="1" lang="en-US" altLang="ja-JP" dirty="0"/>
          </a:p>
          <a:p>
            <a:r>
              <a:rPr kumimoji="1" lang="ja-JP" altLang="en-US"/>
              <a:t>子供いる家庭や接する機会が多い場合には、</a:t>
            </a:r>
            <a:endParaRPr kumimoji="1" lang="en-US" altLang="ja-JP" dirty="0"/>
          </a:p>
          <a:p>
            <a:r>
              <a:rPr kumimoji="1" lang="ja-JP" altLang="en-US"/>
              <a:t>感染への対策を心がけておく必要があります。</a:t>
            </a:r>
          </a:p>
        </p:txBody>
      </p:sp>
      <p:sp>
        <p:nvSpPr>
          <p:cNvPr id="4" name="スライド番号プレースホルダー 3"/>
          <p:cNvSpPr>
            <a:spLocks noGrp="1"/>
          </p:cNvSpPr>
          <p:nvPr>
            <p:ph type="sldNum" sz="quarter" idx="5"/>
          </p:nvPr>
        </p:nvSpPr>
        <p:spPr/>
        <p:txBody>
          <a:bodyPr/>
          <a:lstStyle/>
          <a:p>
            <a:fld id="{A21B1BCD-996D-E243-895D-8DA89E4619D5}" type="slidenum">
              <a:rPr kumimoji="1" lang="ja-JP" altLang="en-US" smtClean="0"/>
              <a:t>4</a:t>
            </a:fld>
            <a:endParaRPr kumimoji="1" lang="ja-JP" altLang="en-US"/>
          </a:p>
        </p:txBody>
      </p:sp>
    </p:spTree>
    <p:extLst>
      <p:ext uri="{BB962C8B-B14F-4D97-AF65-F5344CB8AC3E}">
        <p14:creationId xmlns:p14="http://schemas.microsoft.com/office/powerpoint/2010/main" val="3101894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こちらは厚生労働省が提示している感染予防対策です。</a:t>
            </a:r>
            <a:endParaRPr kumimoji="1" lang="en-US" altLang="ja-JP" dirty="0"/>
          </a:p>
          <a:p>
            <a:r>
              <a:rPr kumimoji="1" lang="ja-JP" altLang="en-US"/>
              <a:t>特筆すべきことは、一番に掲げられていることが「ワクチン接種」となっています。</a:t>
            </a:r>
            <a:endParaRPr kumimoji="1" lang="en-US" altLang="ja-JP" dirty="0"/>
          </a:p>
          <a:p>
            <a:r>
              <a:rPr kumimoji="1" lang="ja-JP" altLang="en-US"/>
              <a:t>インフルエンザワクチンは安全性、有効性ともに認められており、</a:t>
            </a:r>
            <a:endParaRPr kumimoji="1" lang="en-US" altLang="ja-JP" dirty="0"/>
          </a:p>
          <a:p>
            <a:r>
              <a:rPr kumimoji="1" lang="ja-JP" altLang="en-US"/>
              <a:t>感染予防対策の柱となっています。</a:t>
            </a:r>
            <a:endParaRPr kumimoji="1" lang="en-US" altLang="ja-JP" dirty="0"/>
          </a:p>
          <a:p>
            <a:endParaRPr kumimoji="1" lang="en-US" altLang="ja-JP" dirty="0"/>
          </a:p>
          <a:p>
            <a:r>
              <a:rPr kumimoji="1" lang="ja-JP" altLang="en-US"/>
              <a:t>その他の対策は、コロナ感染症対策としても日頃から取り組んでいる内容と</a:t>
            </a:r>
            <a:endParaRPr kumimoji="1" lang="en-US" altLang="ja-JP" dirty="0"/>
          </a:p>
          <a:p>
            <a:r>
              <a:rPr kumimoji="1" lang="ja-JP" altLang="en-US"/>
              <a:t>同様になります。</a:t>
            </a:r>
          </a:p>
        </p:txBody>
      </p:sp>
      <p:sp>
        <p:nvSpPr>
          <p:cNvPr id="4" name="スライド番号プレースホルダー 3"/>
          <p:cNvSpPr>
            <a:spLocks noGrp="1"/>
          </p:cNvSpPr>
          <p:nvPr>
            <p:ph type="sldNum" sz="quarter" idx="5"/>
          </p:nvPr>
        </p:nvSpPr>
        <p:spPr/>
        <p:txBody>
          <a:bodyPr/>
          <a:lstStyle/>
          <a:p>
            <a:fld id="{A21B1BCD-996D-E243-895D-8DA89E4619D5}" type="slidenum">
              <a:rPr kumimoji="1" lang="ja-JP" altLang="en-US" smtClean="0"/>
              <a:t>5</a:t>
            </a:fld>
            <a:endParaRPr kumimoji="1" lang="ja-JP" altLang="en-US"/>
          </a:p>
        </p:txBody>
      </p:sp>
    </p:spTree>
    <p:extLst>
      <p:ext uri="{BB962C8B-B14F-4D97-AF65-F5344CB8AC3E}">
        <p14:creationId xmlns:p14="http://schemas.microsoft.com/office/powerpoint/2010/main" val="862209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インフルエンザワクチンの情報をまとめました。</a:t>
            </a:r>
            <a:endParaRPr kumimoji="1" lang="en-US" altLang="ja-JP" dirty="0"/>
          </a:p>
          <a:p>
            <a:r>
              <a:rPr kumimoji="1" lang="ja-JP" altLang="en-US"/>
              <a:t>適応は生後</a:t>
            </a:r>
            <a:r>
              <a:rPr kumimoji="1" lang="en-US" altLang="ja-JP" dirty="0"/>
              <a:t>6</a:t>
            </a:r>
            <a:r>
              <a:rPr kumimoji="1" lang="ja-JP" altLang="en-US"/>
              <a:t>ヶ月以上の人で、特に合併症を持つ方や妊婦、医療従事者は摂取することが推奨されます。</a:t>
            </a:r>
            <a:endParaRPr kumimoji="1" lang="en-US" altLang="ja-JP" dirty="0"/>
          </a:p>
          <a:p>
            <a:endParaRPr kumimoji="1" lang="en-US" altLang="ja-JP" dirty="0"/>
          </a:p>
          <a:p>
            <a:r>
              <a:rPr kumimoji="1" lang="ja-JP" altLang="en-US"/>
              <a:t>副作用はほとんどの方が接種部の疼痛のみで安全性は高いです。</a:t>
            </a:r>
            <a:endParaRPr kumimoji="1" lang="en-US" altLang="ja-JP" dirty="0"/>
          </a:p>
          <a:p>
            <a:endParaRPr kumimoji="1" lang="en-US" altLang="ja-JP" dirty="0"/>
          </a:p>
          <a:p>
            <a:r>
              <a:rPr kumimoji="1" lang="ja-JP" altLang="en-US"/>
              <a:t>有効性も、インフルエンザの発症を</a:t>
            </a:r>
            <a:r>
              <a:rPr kumimoji="1" lang="en-US" altLang="ja-JP" dirty="0"/>
              <a:t>4</a:t>
            </a:r>
            <a:r>
              <a:rPr kumimoji="1" lang="ja-JP" altLang="en-US"/>
              <a:t>割から</a:t>
            </a:r>
            <a:r>
              <a:rPr kumimoji="1" lang="en-US" altLang="ja-JP" dirty="0"/>
              <a:t>6</a:t>
            </a:r>
            <a:r>
              <a:rPr kumimoji="1" lang="ja-JP" altLang="en-US"/>
              <a:t>割低減することができ、発症したとしても症状の程度を軽く、</a:t>
            </a:r>
            <a:endParaRPr kumimoji="1" lang="en-US" altLang="ja-JP" dirty="0"/>
          </a:p>
          <a:p>
            <a:r>
              <a:rPr kumimoji="1" lang="ja-JP" altLang="en-US"/>
              <a:t>治るまでの期間を短縮させる効果があります。</a:t>
            </a:r>
            <a:endParaRPr kumimoji="1" lang="en-US" altLang="ja-JP" dirty="0"/>
          </a:p>
          <a:p>
            <a:endParaRPr kumimoji="1" lang="en-US" altLang="ja-JP" dirty="0"/>
          </a:p>
          <a:p>
            <a:r>
              <a:rPr kumimoji="1" lang="ja-JP" altLang="en-US"/>
              <a:t>接種のタイミングのポイントは、流行前です！早く打ちすぎて流行期に免疫が落ちていることを心配される方もいますが、</a:t>
            </a:r>
            <a:endParaRPr kumimoji="1" lang="en-US" altLang="ja-JP" dirty="0"/>
          </a:p>
          <a:p>
            <a:r>
              <a:rPr kumimoji="1" lang="ja-JP" altLang="en-US"/>
              <a:t>免疫の持続期間は</a:t>
            </a:r>
            <a:r>
              <a:rPr kumimoji="1" lang="en-US" altLang="ja-JP" dirty="0"/>
              <a:t>6-8</a:t>
            </a:r>
            <a:r>
              <a:rPr kumimoji="1" lang="ja-JP" altLang="en-US"/>
              <a:t>ヶ月なので、</a:t>
            </a:r>
            <a:r>
              <a:rPr kumimoji="1" lang="en-US" altLang="ja-JP" dirty="0"/>
              <a:t>11</a:t>
            </a:r>
            <a:r>
              <a:rPr kumimoji="1" lang="ja-JP" altLang="en-US"/>
              <a:t>月初旬に受けても流行期は十分カバーできます。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A21B1BCD-996D-E243-895D-8DA89E4619D5}" type="slidenum">
              <a:rPr kumimoji="1" lang="ja-JP" altLang="en-US" smtClean="0"/>
              <a:t>6</a:t>
            </a:fld>
            <a:endParaRPr kumimoji="1" lang="ja-JP" altLang="en-US"/>
          </a:p>
        </p:txBody>
      </p:sp>
    </p:spTree>
    <p:extLst>
      <p:ext uri="{BB962C8B-B14F-4D97-AF65-F5344CB8AC3E}">
        <p14:creationId xmlns:p14="http://schemas.microsoft.com/office/powerpoint/2010/main" val="568009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適切な手洗い、アルコール消毒のポイントはこちらになります。</a:t>
            </a:r>
          </a:p>
        </p:txBody>
      </p:sp>
      <p:sp>
        <p:nvSpPr>
          <p:cNvPr id="4" name="スライド番号プレースホルダー 3"/>
          <p:cNvSpPr>
            <a:spLocks noGrp="1"/>
          </p:cNvSpPr>
          <p:nvPr>
            <p:ph type="sldNum" sz="quarter" idx="5"/>
          </p:nvPr>
        </p:nvSpPr>
        <p:spPr/>
        <p:txBody>
          <a:bodyPr/>
          <a:lstStyle/>
          <a:p>
            <a:fld id="{A21B1BCD-996D-E243-895D-8DA89E4619D5}" type="slidenum">
              <a:rPr kumimoji="1" lang="ja-JP" altLang="en-US" smtClean="0"/>
              <a:t>7</a:t>
            </a:fld>
            <a:endParaRPr kumimoji="1" lang="ja-JP" altLang="en-US"/>
          </a:p>
        </p:txBody>
      </p:sp>
    </p:spTree>
    <p:extLst>
      <p:ext uri="{BB962C8B-B14F-4D97-AF65-F5344CB8AC3E}">
        <p14:creationId xmlns:p14="http://schemas.microsoft.com/office/powerpoint/2010/main" val="39494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飛沫感染の対策として咳エチケットは有効です。</a:t>
            </a:r>
            <a:endParaRPr kumimoji="1" lang="en-US" altLang="ja-JP" dirty="0"/>
          </a:p>
          <a:p>
            <a:endParaRPr kumimoji="1" lang="en-US" altLang="ja-JP" dirty="0"/>
          </a:p>
          <a:p>
            <a:r>
              <a:rPr kumimoji="1" lang="ja-JP" altLang="en-US"/>
              <a:t>マスクは自身の口からの飛散を防ぐメリットがあります。</a:t>
            </a:r>
            <a:endParaRPr kumimoji="1" lang="en-US" altLang="ja-JP" dirty="0"/>
          </a:p>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A21B1BCD-996D-E243-895D-8DA89E4619D5}" type="slidenum">
              <a:rPr kumimoji="1" lang="ja-JP" altLang="en-US" smtClean="0"/>
              <a:t>8</a:t>
            </a:fld>
            <a:endParaRPr kumimoji="1" lang="ja-JP" altLang="en-US"/>
          </a:p>
        </p:txBody>
      </p:sp>
    </p:spTree>
    <p:extLst>
      <p:ext uri="{BB962C8B-B14F-4D97-AF65-F5344CB8AC3E}">
        <p14:creationId xmlns:p14="http://schemas.microsoft.com/office/powerpoint/2010/main" val="3391596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湿度を高めるとウイルスの生存期間を短縮することができます。</a:t>
            </a:r>
            <a:endParaRPr kumimoji="1" lang="en-US" altLang="ja-JP" dirty="0"/>
          </a:p>
          <a:p>
            <a:r>
              <a:rPr kumimoji="1" lang="ja-JP" altLang="en-US"/>
              <a:t>まずは室内の湿度を</a:t>
            </a:r>
            <a:r>
              <a:rPr kumimoji="1" lang="en-US" altLang="ja-JP" dirty="0"/>
              <a:t>50%</a:t>
            </a:r>
            <a:r>
              <a:rPr kumimoji="1" lang="ja-JP" altLang="en-US"/>
              <a:t>以上に保つことを目標としてみましょう。</a:t>
            </a:r>
          </a:p>
        </p:txBody>
      </p:sp>
      <p:sp>
        <p:nvSpPr>
          <p:cNvPr id="4" name="スライド番号プレースホルダー 3"/>
          <p:cNvSpPr>
            <a:spLocks noGrp="1"/>
          </p:cNvSpPr>
          <p:nvPr>
            <p:ph type="sldNum" sz="quarter" idx="5"/>
          </p:nvPr>
        </p:nvSpPr>
        <p:spPr/>
        <p:txBody>
          <a:bodyPr/>
          <a:lstStyle/>
          <a:p>
            <a:fld id="{A21B1BCD-996D-E243-895D-8DA89E4619D5}" type="slidenum">
              <a:rPr kumimoji="1" lang="ja-JP" altLang="en-US" smtClean="0"/>
              <a:t>9</a:t>
            </a:fld>
            <a:endParaRPr kumimoji="1" lang="ja-JP" altLang="en-US"/>
          </a:p>
        </p:txBody>
      </p:sp>
    </p:spTree>
    <p:extLst>
      <p:ext uri="{BB962C8B-B14F-4D97-AF65-F5344CB8AC3E}">
        <p14:creationId xmlns:p14="http://schemas.microsoft.com/office/powerpoint/2010/main" val="1976324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848043"/>
            <a:ext cx="7772400" cy="2387600"/>
          </a:xfrm>
        </p:spPr>
        <p:txBody>
          <a:bodyPr anchor="b"/>
          <a:lstStyle>
            <a:lvl1pPr algn="ctr">
              <a:defRPr sz="6000" baseline="0">
                <a:solidFill>
                  <a:schemeClr val="tx1"/>
                </a:solidFill>
                <a:latin typeface="M+ 1c" panose="020B0502020203020207" pitchFamily="34" charset="-128"/>
                <a:ea typeface="M+ 1c" panose="020B0502020203020207" pitchFamily="34" charset="-128"/>
              </a:defRPr>
            </a:lvl1pPr>
          </a:lstStyle>
          <a:p>
            <a:r>
              <a:rPr lang="ja-JP" altLang="en-US"/>
              <a:t>マスタータイトルの書式設定</a:t>
            </a:r>
            <a:endParaRPr lang="en-US" dirty="0"/>
          </a:p>
        </p:txBody>
      </p:sp>
      <p:sp>
        <p:nvSpPr>
          <p:cNvPr id="3" name="Subtitle 2"/>
          <p:cNvSpPr>
            <a:spLocks noGrp="1"/>
          </p:cNvSpPr>
          <p:nvPr>
            <p:ph type="subTitle" idx="1" hasCustomPrompt="1"/>
          </p:nvPr>
        </p:nvSpPr>
        <p:spPr>
          <a:xfrm>
            <a:off x="1143000" y="4140835"/>
            <a:ext cx="6858000" cy="1655762"/>
          </a:xfrm>
        </p:spPr>
        <p:txBody>
          <a:bodyPr/>
          <a:lstStyle>
            <a:lvl1pPr marL="0" indent="0" algn="ctr">
              <a:buNone/>
              <a:defRPr sz="2400" baseline="0">
                <a:solidFill>
                  <a:schemeClr val="tx1"/>
                </a:solidFill>
                <a:latin typeface="M+ 1c" panose="020B0502020203020207" pitchFamily="34" charset="-128"/>
                <a:ea typeface="M+ 1c" panose="020B0502020203020207"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マスターサブタイトルの書式設定</a:t>
            </a:r>
            <a:endParaRPr lang="en-US" dirty="0"/>
          </a:p>
        </p:txBody>
      </p:sp>
      <p:sp>
        <p:nvSpPr>
          <p:cNvPr id="4" name="Date Placeholder 3"/>
          <p:cNvSpPr>
            <a:spLocks noGrp="1"/>
          </p:cNvSpPr>
          <p:nvPr>
            <p:ph type="dt" sz="half" idx="10"/>
          </p:nvPr>
        </p:nvSpPr>
        <p:spPr/>
        <p:txBody>
          <a:bodyPr/>
          <a:lstStyle/>
          <a:p>
            <a:fld id="{66753C3B-B67F-E546-81A1-6D7DFD5B2910}" type="datetime1">
              <a:rPr kumimoji="1" lang="ja-JP" altLang="en-US" smtClean="0"/>
              <a:t>2022/12/23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66AF491-F726-AA4E-99DD-93A9881DD95D}" type="slidenum">
              <a:rPr kumimoji="1" lang="ja-JP" altLang="en-US" smtClean="0"/>
              <a:pPr/>
              <a:t>‹#›</a:t>
            </a:fld>
            <a:endParaRPr kumimoji="1" lang="ja-JP" altLang="en-US"/>
          </a:p>
        </p:txBody>
      </p:sp>
      <p:pic>
        <p:nvPicPr>
          <p:cNvPr id="24" name="図 23">
            <a:extLst>
              <a:ext uri="{FF2B5EF4-FFF2-40B4-BE49-F238E27FC236}">
                <a16:creationId xmlns:a16="http://schemas.microsoft.com/office/drawing/2014/main" id="{3C657646-B98B-030B-3725-A3F83BC170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5245" y="5445800"/>
            <a:ext cx="2844209" cy="1478722"/>
          </a:xfrm>
          <a:prstGeom prst="rect">
            <a:avLst/>
          </a:prstGeom>
        </p:spPr>
      </p:pic>
      <p:cxnSp>
        <p:nvCxnSpPr>
          <p:cNvPr id="26" name="直線コネクタ 25">
            <a:extLst>
              <a:ext uri="{FF2B5EF4-FFF2-40B4-BE49-F238E27FC236}">
                <a16:creationId xmlns:a16="http://schemas.microsoft.com/office/drawing/2014/main" id="{A7D045EC-1012-7A12-FEB3-F5E2CAD41A2D}"/>
              </a:ext>
            </a:extLst>
          </p:cNvPr>
          <p:cNvCxnSpPr/>
          <p:nvPr userDrawn="1"/>
        </p:nvCxnSpPr>
        <p:spPr>
          <a:xfrm>
            <a:off x="2092960" y="3810000"/>
            <a:ext cx="495808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7" name="角丸四角形 26">
            <a:extLst>
              <a:ext uri="{FF2B5EF4-FFF2-40B4-BE49-F238E27FC236}">
                <a16:creationId xmlns:a16="http://schemas.microsoft.com/office/drawing/2014/main" id="{5A86F9B6-EADC-A8A1-E177-A8719385343E}"/>
              </a:ext>
            </a:extLst>
          </p:cNvPr>
          <p:cNvSpPr/>
          <p:nvPr userDrawn="1"/>
        </p:nvSpPr>
        <p:spPr>
          <a:xfrm>
            <a:off x="144071" y="177479"/>
            <a:ext cx="8855858" cy="6503042"/>
          </a:xfrm>
          <a:custGeom>
            <a:avLst/>
            <a:gdLst>
              <a:gd name="connsiteX0" fmla="*/ 0 w 8855858"/>
              <a:gd name="connsiteY0" fmla="*/ 235410 h 6503042"/>
              <a:gd name="connsiteX1" fmla="*/ 235410 w 8855858"/>
              <a:gd name="connsiteY1" fmla="*/ 0 h 6503042"/>
              <a:gd name="connsiteX2" fmla="*/ 1101864 w 8855858"/>
              <a:gd name="connsiteY2" fmla="*/ 0 h 6503042"/>
              <a:gd name="connsiteX3" fmla="*/ 1716767 w 8855858"/>
              <a:gd name="connsiteY3" fmla="*/ 0 h 6503042"/>
              <a:gd name="connsiteX4" fmla="*/ 2247819 w 8855858"/>
              <a:gd name="connsiteY4" fmla="*/ 0 h 6503042"/>
              <a:gd name="connsiteX5" fmla="*/ 3030423 w 8855858"/>
              <a:gd name="connsiteY5" fmla="*/ 0 h 6503042"/>
              <a:gd name="connsiteX6" fmla="*/ 3645325 w 8855858"/>
              <a:gd name="connsiteY6" fmla="*/ 0 h 6503042"/>
              <a:gd name="connsiteX7" fmla="*/ 4511779 w 8855858"/>
              <a:gd name="connsiteY7" fmla="*/ 0 h 6503042"/>
              <a:gd name="connsiteX8" fmla="*/ 5042832 w 8855858"/>
              <a:gd name="connsiteY8" fmla="*/ 0 h 6503042"/>
              <a:gd name="connsiteX9" fmla="*/ 5909286 w 8855858"/>
              <a:gd name="connsiteY9" fmla="*/ 0 h 6503042"/>
              <a:gd name="connsiteX10" fmla="*/ 6356488 w 8855858"/>
              <a:gd name="connsiteY10" fmla="*/ 0 h 6503042"/>
              <a:gd name="connsiteX11" fmla="*/ 7055241 w 8855858"/>
              <a:gd name="connsiteY11" fmla="*/ 0 h 6503042"/>
              <a:gd name="connsiteX12" fmla="*/ 7753994 w 8855858"/>
              <a:gd name="connsiteY12" fmla="*/ 0 h 6503042"/>
              <a:gd name="connsiteX13" fmla="*/ 8620448 w 8855858"/>
              <a:gd name="connsiteY13" fmla="*/ 0 h 6503042"/>
              <a:gd name="connsiteX14" fmla="*/ 8855858 w 8855858"/>
              <a:gd name="connsiteY14" fmla="*/ 235410 h 6503042"/>
              <a:gd name="connsiteX15" fmla="*/ 8855858 w 8855858"/>
              <a:gd name="connsiteY15" fmla="*/ 905657 h 6503042"/>
              <a:gd name="connsiteX16" fmla="*/ 8855858 w 8855858"/>
              <a:gd name="connsiteY16" fmla="*/ 1575904 h 6503042"/>
              <a:gd name="connsiteX17" fmla="*/ 8855858 w 8855858"/>
              <a:gd name="connsiteY17" fmla="*/ 2366795 h 6503042"/>
              <a:gd name="connsiteX18" fmla="*/ 8855858 w 8855858"/>
              <a:gd name="connsiteY18" fmla="*/ 3037042 h 6503042"/>
              <a:gd name="connsiteX19" fmla="*/ 8855858 w 8855858"/>
              <a:gd name="connsiteY19" fmla="*/ 3526322 h 6503042"/>
              <a:gd name="connsiteX20" fmla="*/ 8855858 w 8855858"/>
              <a:gd name="connsiteY20" fmla="*/ 4075925 h 6503042"/>
              <a:gd name="connsiteX21" fmla="*/ 8855858 w 8855858"/>
              <a:gd name="connsiteY21" fmla="*/ 4866816 h 6503042"/>
              <a:gd name="connsiteX22" fmla="*/ 8855858 w 8855858"/>
              <a:gd name="connsiteY22" fmla="*/ 5537063 h 6503042"/>
              <a:gd name="connsiteX23" fmla="*/ 8855858 w 8855858"/>
              <a:gd name="connsiteY23" fmla="*/ 6267632 h 6503042"/>
              <a:gd name="connsiteX24" fmla="*/ 8620448 w 8855858"/>
              <a:gd name="connsiteY24" fmla="*/ 6503042 h 6503042"/>
              <a:gd name="connsiteX25" fmla="*/ 7921695 w 8855858"/>
              <a:gd name="connsiteY25" fmla="*/ 6503042 h 6503042"/>
              <a:gd name="connsiteX26" fmla="*/ 7222942 w 8855858"/>
              <a:gd name="connsiteY26" fmla="*/ 6503042 h 6503042"/>
              <a:gd name="connsiteX27" fmla="*/ 6691889 w 8855858"/>
              <a:gd name="connsiteY27" fmla="*/ 6503042 h 6503042"/>
              <a:gd name="connsiteX28" fmla="*/ 5909286 w 8855858"/>
              <a:gd name="connsiteY28" fmla="*/ 6503042 h 6503042"/>
              <a:gd name="connsiteX29" fmla="*/ 5378233 w 8855858"/>
              <a:gd name="connsiteY29" fmla="*/ 6503042 h 6503042"/>
              <a:gd name="connsiteX30" fmla="*/ 4595630 w 8855858"/>
              <a:gd name="connsiteY30" fmla="*/ 6503042 h 6503042"/>
              <a:gd name="connsiteX31" fmla="*/ 4148428 w 8855858"/>
              <a:gd name="connsiteY31" fmla="*/ 6503042 h 6503042"/>
              <a:gd name="connsiteX32" fmla="*/ 3365824 w 8855858"/>
              <a:gd name="connsiteY32" fmla="*/ 6503042 h 6503042"/>
              <a:gd name="connsiteX33" fmla="*/ 2834772 w 8855858"/>
              <a:gd name="connsiteY33" fmla="*/ 6503042 h 6503042"/>
              <a:gd name="connsiteX34" fmla="*/ 2387570 w 8855858"/>
              <a:gd name="connsiteY34" fmla="*/ 6503042 h 6503042"/>
              <a:gd name="connsiteX35" fmla="*/ 1856517 w 8855858"/>
              <a:gd name="connsiteY35" fmla="*/ 6503042 h 6503042"/>
              <a:gd name="connsiteX36" fmla="*/ 1073914 w 8855858"/>
              <a:gd name="connsiteY36" fmla="*/ 6503042 h 6503042"/>
              <a:gd name="connsiteX37" fmla="*/ 235410 w 8855858"/>
              <a:gd name="connsiteY37" fmla="*/ 6503042 h 6503042"/>
              <a:gd name="connsiteX38" fmla="*/ 0 w 8855858"/>
              <a:gd name="connsiteY38" fmla="*/ 6267632 h 6503042"/>
              <a:gd name="connsiteX39" fmla="*/ 0 w 8855858"/>
              <a:gd name="connsiteY39" fmla="*/ 5597385 h 6503042"/>
              <a:gd name="connsiteX40" fmla="*/ 0 w 8855858"/>
              <a:gd name="connsiteY40" fmla="*/ 4927138 h 6503042"/>
              <a:gd name="connsiteX41" fmla="*/ 0 w 8855858"/>
              <a:gd name="connsiteY41" fmla="*/ 4377536 h 6503042"/>
              <a:gd name="connsiteX42" fmla="*/ 0 w 8855858"/>
              <a:gd name="connsiteY42" fmla="*/ 3586644 h 6503042"/>
              <a:gd name="connsiteX43" fmla="*/ 0 w 8855858"/>
              <a:gd name="connsiteY43" fmla="*/ 2916398 h 6503042"/>
              <a:gd name="connsiteX44" fmla="*/ 0 w 8855858"/>
              <a:gd name="connsiteY44" fmla="*/ 2125506 h 6503042"/>
              <a:gd name="connsiteX45" fmla="*/ 0 w 8855858"/>
              <a:gd name="connsiteY45" fmla="*/ 1394937 h 6503042"/>
              <a:gd name="connsiteX46" fmla="*/ 0 w 8855858"/>
              <a:gd name="connsiteY46" fmla="*/ 235410 h 650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855858" h="6503042" extrusionOk="0">
                <a:moveTo>
                  <a:pt x="0" y="235410"/>
                </a:moveTo>
                <a:cubicBezTo>
                  <a:pt x="-11782" y="98129"/>
                  <a:pt x="89037" y="6140"/>
                  <a:pt x="235410" y="0"/>
                </a:cubicBezTo>
                <a:cubicBezTo>
                  <a:pt x="455438" y="-34147"/>
                  <a:pt x="895727" y="15595"/>
                  <a:pt x="1101864" y="0"/>
                </a:cubicBezTo>
                <a:cubicBezTo>
                  <a:pt x="1308001" y="-15595"/>
                  <a:pt x="1533361" y="17286"/>
                  <a:pt x="1716767" y="0"/>
                </a:cubicBezTo>
                <a:cubicBezTo>
                  <a:pt x="1900173" y="-17286"/>
                  <a:pt x="1997894" y="19978"/>
                  <a:pt x="2247819" y="0"/>
                </a:cubicBezTo>
                <a:cubicBezTo>
                  <a:pt x="2497744" y="-19978"/>
                  <a:pt x="2869423" y="-3388"/>
                  <a:pt x="3030423" y="0"/>
                </a:cubicBezTo>
                <a:cubicBezTo>
                  <a:pt x="3191423" y="3388"/>
                  <a:pt x="3513245" y="-21600"/>
                  <a:pt x="3645325" y="0"/>
                </a:cubicBezTo>
                <a:cubicBezTo>
                  <a:pt x="3777405" y="21600"/>
                  <a:pt x="4128752" y="37670"/>
                  <a:pt x="4511779" y="0"/>
                </a:cubicBezTo>
                <a:cubicBezTo>
                  <a:pt x="4894806" y="-37670"/>
                  <a:pt x="4934699" y="14504"/>
                  <a:pt x="5042832" y="0"/>
                </a:cubicBezTo>
                <a:cubicBezTo>
                  <a:pt x="5150965" y="-14504"/>
                  <a:pt x="5573160" y="512"/>
                  <a:pt x="5909286" y="0"/>
                </a:cubicBezTo>
                <a:cubicBezTo>
                  <a:pt x="6245412" y="-512"/>
                  <a:pt x="6181970" y="796"/>
                  <a:pt x="6356488" y="0"/>
                </a:cubicBezTo>
                <a:cubicBezTo>
                  <a:pt x="6531006" y="-796"/>
                  <a:pt x="6776691" y="3696"/>
                  <a:pt x="7055241" y="0"/>
                </a:cubicBezTo>
                <a:cubicBezTo>
                  <a:pt x="7333791" y="-3696"/>
                  <a:pt x="7608464" y="-8748"/>
                  <a:pt x="7753994" y="0"/>
                </a:cubicBezTo>
                <a:cubicBezTo>
                  <a:pt x="7899524" y="8748"/>
                  <a:pt x="8233312" y="21730"/>
                  <a:pt x="8620448" y="0"/>
                </a:cubicBezTo>
                <a:cubicBezTo>
                  <a:pt x="8754916" y="5457"/>
                  <a:pt x="8862178" y="99863"/>
                  <a:pt x="8855858" y="235410"/>
                </a:cubicBezTo>
                <a:cubicBezTo>
                  <a:pt x="8861748" y="454067"/>
                  <a:pt x="8868135" y="684874"/>
                  <a:pt x="8855858" y="905657"/>
                </a:cubicBezTo>
                <a:cubicBezTo>
                  <a:pt x="8843581" y="1126440"/>
                  <a:pt x="8840958" y="1432223"/>
                  <a:pt x="8855858" y="1575904"/>
                </a:cubicBezTo>
                <a:cubicBezTo>
                  <a:pt x="8870758" y="1719585"/>
                  <a:pt x="8819923" y="2175757"/>
                  <a:pt x="8855858" y="2366795"/>
                </a:cubicBezTo>
                <a:cubicBezTo>
                  <a:pt x="8891793" y="2557833"/>
                  <a:pt x="8872114" y="2804941"/>
                  <a:pt x="8855858" y="3037042"/>
                </a:cubicBezTo>
                <a:cubicBezTo>
                  <a:pt x="8839602" y="3269143"/>
                  <a:pt x="8840895" y="3388328"/>
                  <a:pt x="8855858" y="3526322"/>
                </a:cubicBezTo>
                <a:cubicBezTo>
                  <a:pt x="8870821" y="3664316"/>
                  <a:pt x="8844151" y="3886626"/>
                  <a:pt x="8855858" y="4075925"/>
                </a:cubicBezTo>
                <a:cubicBezTo>
                  <a:pt x="8867565" y="4265224"/>
                  <a:pt x="8878432" y="4700170"/>
                  <a:pt x="8855858" y="4866816"/>
                </a:cubicBezTo>
                <a:cubicBezTo>
                  <a:pt x="8833284" y="5033462"/>
                  <a:pt x="8858873" y="5321869"/>
                  <a:pt x="8855858" y="5537063"/>
                </a:cubicBezTo>
                <a:cubicBezTo>
                  <a:pt x="8852843" y="5752257"/>
                  <a:pt x="8848667" y="6066630"/>
                  <a:pt x="8855858" y="6267632"/>
                </a:cubicBezTo>
                <a:cubicBezTo>
                  <a:pt x="8855595" y="6390551"/>
                  <a:pt x="8771742" y="6507480"/>
                  <a:pt x="8620448" y="6503042"/>
                </a:cubicBezTo>
                <a:cubicBezTo>
                  <a:pt x="8394950" y="6473281"/>
                  <a:pt x="8220341" y="6485716"/>
                  <a:pt x="7921695" y="6503042"/>
                </a:cubicBezTo>
                <a:cubicBezTo>
                  <a:pt x="7623049" y="6520368"/>
                  <a:pt x="7403931" y="6482634"/>
                  <a:pt x="7222942" y="6503042"/>
                </a:cubicBezTo>
                <a:cubicBezTo>
                  <a:pt x="7041953" y="6523450"/>
                  <a:pt x="6883997" y="6501576"/>
                  <a:pt x="6691889" y="6503042"/>
                </a:cubicBezTo>
                <a:cubicBezTo>
                  <a:pt x="6499781" y="6504508"/>
                  <a:pt x="6200748" y="6516516"/>
                  <a:pt x="5909286" y="6503042"/>
                </a:cubicBezTo>
                <a:cubicBezTo>
                  <a:pt x="5617824" y="6489568"/>
                  <a:pt x="5547319" y="6527899"/>
                  <a:pt x="5378233" y="6503042"/>
                </a:cubicBezTo>
                <a:cubicBezTo>
                  <a:pt x="5209147" y="6478185"/>
                  <a:pt x="4975810" y="6480556"/>
                  <a:pt x="4595630" y="6503042"/>
                </a:cubicBezTo>
                <a:cubicBezTo>
                  <a:pt x="4215450" y="6525528"/>
                  <a:pt x="4358056" y="6522255"/>
                  <a:pt x="4148428" y="6503042"/>
                </a:cubicBezTo>
                <a:cubicBezTo>
                  <a:pt x="3938800" y="6483829"/>
                  <a:pt x="3562228" y="6518938"/>
                  <a:pt x="3365824" y="6503042"/>
                </a:cubicBezTo>
                <a:cubicBezTo>
                  <a:pt x="3169420" y="6487146"/>
                  <a:pt x="2944395" y="6490279"/>
                  <a:pt x="2834772" y="6503042"/>
                </a:cubicBezTo>
                <a:cubicBezTo>
                  <a:pt x="2725149" y="6515805"/>
                  <a:pt x="2553974" y="6506202"/>
                  <a:pt x="2387570" y="6503042"/>
                </a:cubicBezTo>
                <a:cubicBezTo>
                  <a:pt x="2221166" y="6499882"/>
                  <a:pt x="2001607" y="6512973"/>
                  <a:pt x="1856517" y="6503042"/>
                </a:cubicBezTo>
                <a:cubicBezTo>
                  <a:pt x="1711427" y="6493111"/>
                  <a:pt x="1435952" y="6489452"/>
                  <a:pt x="1073914" y="6503042"/>
                </a:cubicBezTo>
                <a:cubicBezTo>
                  <a:pt x="711876" y="6516632"/>
                  <a:pt x="433387" y="6482170"/>
                  <a:pt x="235410" y="6503042"/>
                </a:cubicBezTo>
                <a:cubicBezTo>
                  <a:pt x="115656" y="6503368"/>
                  <a:pt x="17455" y="6415731"/>
                  <a:pt x="0" y="6267632"/>
                </a:cubicBezTo>
                <a:cubicBezTo>
                  <a:pt x="8914" y="6001010"/>
                  <a:pt x="3053" y="5786756"/>
                  <a:pt x="0" y="5597385"/>
                </a:cubicBezTo>
                <a:cubicBezTo>
                  <a:pt x="-3053" y="5408014"/>
                  <a:pt x="-27177" y="5213229"/>
                  <a:pt x="0" y="4927138"/>
                </a:cubicBezTo>
                <a:cubicBezTo>
                  <a:pt x="27177" y="4641047"/>
                  <a:pt x="301" y="4632335"/>
                  <a:pt x="0" y="4377536"/>
                </a:cubicBezTo>
                <a:cubicBezTo>
                  <a:pt x="-301" y="4122737"/>
                  <a:pt x="15722" y="3857307"/>
                  <a:pt x="0" y="3586644"/>
                </a:cubicBezTo>
                <a:cubicBezTo>
                  <a:pt x="-15722" y="3315981"/>
                  <a:pt x="22993" y="3164918"/>
                  <a:pt x="0" y="2916398"/>
                </a:cubicBezTo>
                <a:cubicBezTo>
                  <a:pt x="-22993" y="2667878"/>
                  <a:pt x="9899" y="2464422"/>
                  <a:pt x="0" y="2125506"/>
                </a:cubicBezTo>
                <a:cubicBezTo>
                  <a:pt x="-9899" y="1786590"/>
                  <a:pt x="21444" y="1588378"/>
                  <a:pt x="0" y="1394937"/>
                </a:cubicBezTo>
                <a:cubicBezTo>
                  <a:pt x="-21444" y="1201496"/>
                  <a:pt x="-50183" y="603775"/>
                  <a:pt x="0" y="235410"/>
                </a:cubicBezTo>
                <a:close/>
              </a:path>
            </a:pathLst>
          </a:custGeom>
          <a:noFill/>
          <a:ln w="57150">
            <a:solidFill>
              <a:schemeClr val="tx2"/>
            </a:solidFill>
            <a:extLst>
              <a:ext uri="{C807C97D-BFC1-408E-A445-0C87EB9F89A2}">
                <ask:lineSketchStyleProps xmlns="" xmlns:ask="http://schemas.microsoft.com/office/drawing/2018/sketchyshapes" sd="1219033472">
                  <a:prstGeom prst="roundRect">
                    <a:avLst>
                      <a:gd name="adj" fmla="val 362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41588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白紙">
    <p:bg>
      <p:bgRef idx="1001">
        <a:schemeClr val="bg1"/>
      </p:bgRef>
    </p:bg>
    <p:spTree>
      <p:nvGrpSpPr>
        <p:cNvPr id="1" name=""/>
        <p:cNvGrpSpPr/>
        <p:nvPr/>
      </p:nvGrpSpPr>
      <p:grpSpPr>
        <a:xfrm>
          <a:off x="0" y="0"/>
          <a:ext cx="0" cy="0"/>
          <a:chOff x="0" y="0"/>
          <a:chExt cx="0" cy="0"/>
        </a:xfrm>
      </p:grpSpPr>
      <p:sp>
        <p:nvSpPr>
          <p:cNvPr id="5" name="角丸四角形 4">
            <a:extLst>
              <a:ext uri="{FF2B5EF4-FFF2-40B4-BE49-F238E27FC236}">
                <a16:creationId xmlns:a16="http://schemas.microsoft.com/office/drawing/2014/main" id="{78E103BA-F9EC-FAE6-BF4E-23D345609F23}"/>
              </a:ext>
            </a:extLst>
          </p:cNvPr>
          <p:cNvSpPr/>
          <p:nvPr userDrawn="1"/>
        </p:nvSpPr>
        <p:spPr>
          <a:xfrm>
            <a:off x="138990" y="175320"/>
            <a:ext cx="8866018" cy="6507359"/>
          </a:xfrm>
          <a:prstGeom prst="roundRect">
            <a:avLst>
              <a:gd name="adj" fmla="val 36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8">
            <a:extLst>
              <a:ext uri="{FF2B5EF4-FFF2-40B4-BE49-F238E27FC236}">
                <a16:creationId xmlns:a16="http://schemas.microsoft.com/office/drawing/2014/main" id="{B6855460-B47E-F092-1FB8-D0E894573D7F}"/>
              </a:ext>
            </a:extLst>
          </p:cNvPr>
          <p:cNvSpPr>
            <a:spLocks noGrp="1"/>
          </p:cNvSpPr>
          <p:nvPr>
            <p:ph type="title" hasCustomPrompt="1"/>
          </p:nvPr>
        </p:nvSpPr>
        <p:spPr>
          <a:xfrm>
            <a:off x="405129" y="-157361"/>
            <a:ext cx="7886700" cy="1325563"/>
          </a:xfrm>
        </p:spPr>
        <p:txBody>
          <a:bodyPr>
            <a:normAutofit/>
          </a:bodyPr>
          <a:lstStyle>
            <a:lvl1pPr>
              <a:defRPr sz="3200" baseline="0">
                <a:latin typeface="M+ 1c" panose="020B0502020203020207" pitchFamily="34" charset="-128"/>
                <a:ea typeface="M+ 1c" panose="020B0502020203020207" pitchFamily="34" charset="-128"/>
              </a:defRPr>
            </a:lvl1pPr>
          </a:lstStyle>
          <a:p>
            <a:r>
              <a:rPr kumimoji="1" lang="ja-JP" altLang="en-US"/>
              <a:t>マスタータイトルの書式設定</a:t>
            </a:r>
          </a:p>
        </p:txBody>
      </p:sp>
      <p:cxnSp>
        <p:nvCxnSpPr>
          <p:cNvPr id="3" name="直線コネクタ 2">
            <a:extLst>
              <a:ext uri="{FF2B5EF4-FFF2-40B4-BE49-F238E27FC236}">
                <a16:creationId xmlns:a16="http://schemas.microsoft.com/office/drawing/2014/main" id="{77EBA501-65B1-CA13-36E5-7E8842A074D4}"/>
              </a:ext>
            </a:extLst>
          </p:cNvPr>
          <p:cNvCxnSpPr/>
          <p:nvPr userDrawn="1"/>
        </p:nvCxnSpPr>
        <p:spPr>
          <a:xfrm>
            <a:off x="441959" y="782320"/>
            <a:ext cx="8260080" cy="0"/>
          </a:xfrm>
          <a:prstGeom prst="line">
            <a:avLst/>
          </a:prstGeom>
          <a:ln w="38100">
            <a:gradFill flip="none" rotWithShape="1">
              <a:gsLst>
                <a:gs pos="91000">
                  <a:schemeClr val="accent1">
                    <a:lumMod val="50000"/>
                  </a:schemeClr>
                </a:gs>
                <a:gs pos="51000">
                  <a:schemeClr val="accent1">
                    <a:lumMod val="75000"/>
                  </a:schemeClr>
                </a:gs>
                <a:gs pos="0">
                  <a:schemeClr val="accent1">
                    <a:lumMod val="60000"/>
                    <a:lumOff val="4000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4" name="円/楕円 13">
            <a:extLst>
              <a:ext uri="{FF2B5EF4-FFF2-40B4-BE49-F238E27FC236}">
                <a16:creationId xmlns:a16="http://schemas.microsoft.com/office/drawing/2014/main" id="{77856CBD-6D8A-F6FD-5432-CFF29B90A8D8}"/>
              </a:ext>
            </a:extLst>
          </p:cNvPr>
          <p:cNvSpPr/>
          <p:nvPr userDrawn="1"/>
        </p:nvSpPr>
        <p:spPr>
          <a:xfrm>
            <a:off x="16331" y="25519"/>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61DA15E1-A283-5378-1D4C-AC3942C72A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02840" y="43761"/>
            <a:ext cx="271515" cy="288000"/>
          </a:xfrm>
          <a:prstGeom prst="rect">
            <a:avLst/>
          </a:prstGeom>
        </p:spPr>
      </p:pic>
      <p:sp>
        <p:nvSpPr>
          <p:cNvPr id="12" name="スライド番号プレースホルダー 11">
            <a:extLst>
              <a:ext uri="{FF2B5EF4-FFF2-40B4-BE49-F238E27FC236}">
                <a16:creationId xmlns:a16="http://schemas.microsoft.com/office/drawing/2014/main" id="{82A9A4D3-8B93-E55F-C46C-822C6AB7B474}"/>
              </a:ext>
            </a:extLst>
          </p:cNvPr>
          <p:cNvSpPr>
            <a:spLocks noGrp="1"/>
          </p:cNvSpPr>
          <p:nvPr>
            <p:ph type="sldNum" sz="quarter" idx="12"/>
          </p:nvPr>
        </p:nvSpPr>
        <p:spPr>
          <a:xfrm>
            <a:off x="6752772" y="5199"/>
            <a:ext cx="2057400" cy="365125"/>
          </a:xfrm>
        </p:spPr>
        <p:txBody>
          <a:bodyPr/>
          <a:lstStyle>
            <a:lvl1pPr>
              <a:defRPr sz="1400" b="1" i="0" baseline="0">
                <a:solidFill>
                  <a:schemeClr val="tx1"/>
                </a:solidFill>
                <a:effectLst/>
                <a:latin typeface="M PLUS 1" pitchFamily="2" charset="-128"/>
                <a:ea typeface="M PLUS 1" pitchFamily="2" charset="-128"/>
              </a:defRPr>
            </a:lvl1pPr>
          </a:lstStyle>
          <a:p>
            <a:fld id="{F66AF491-F726-AA4E-99DD-93A9881DD95D}" type="slidenum">
              <a:rPr kumimoji="1" lang="ja-JP" altLang="en-US" smtClean="0"/>
              <a:pPr/>
              <a:t>‹#›</a:t>
            </a:fld>
            <a:endParaRPr kumimoji="1" lang="ja-JP" altLang="en-US"/>
          </a:p>
        </p:txBody>
      </p:sp>
    </p:spTree>
    <p:extLst>
      <p:ext uri="{BB962C8B-B14F-4D97-AF65-F5344CB8AC3E}">
        <p14:creationId xmlns:p14="http://schemas.microsoft.com/office/powerpoint/2010/main" val="172554027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bg>
      <p:bgRef idx="1001">
        <a:schemeClr val="bg1"/>
      </p:bgRef>
    </p:bg>
    <p:spTree>
      <p:nvGrpSpPr>
        <p:cNvPr id="1" name=""/>
        <p:cNvGrpSpPr/>
        <p:nvPr/>
      </p:nvGrpSpPr>
      <p:grpSpPr>
        <a:xfrm>
          <a:off x="0" y="0"/>
          <a:ext cx="0" cy="0"/>
          <a:chOff x="0" y="0"/>
          <a:chExt cx="0" cy="0"/>
        </a:xfrm>
      </p:grpSpPr>
      <p:sp>
        <p:nvSpPr>
          <p:cNvPr id="13" name="角丸四角形 12">
            <a:extLst>
              <a:ext uri="{FF2B5EF4-FFF2-40B4-BE49-F238E27FC236}">
                <a16:creationId xmlns:a16="http://schemas.microsoft.com/office/drawing/2014/main" id="{49F182E0-F04E-D18B-2107-55AD0159C811}"/>
              </a:ext>
            </a:extLst>
          </p:cNvPr>
          <p:cNvSpPr/>
          <p:nvPr userDrawn="1"/>
        </p:nvSpPr>
        <p:spPr>
          <a:xfrm>
            <a:off x="138990" y="175320"/>
            <a:ext cx="8866018" cy="6507359"/>
          </a:xfrm>
          <a:prstGeom prst="roundRect">
            <a:avLst>
              <a:gd name="adj" fmla="val 36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a:extLst>
              <a:ext uri="{FF2B5EF4-FFF2-40B4-BE49-F238E27FC236}">
                <a16:creationId xmlns:a16="http://schemas.microsoft.com/office/drawing/2014/main" id="{D6458F68-10D9-333A-F263-9E45F807FB5F}"/>
              </a:ext>
            </a:extLst>
          </p:cNvPr>
          <p:cNvSpPr/>
          <p:nvPr userDrawn="1"/>
        </p:nvSpPr>
        <p:spPr>
          <a:xfrm>
            <a:off x="16331" y="25519"/>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11">
            <a:extLst>
              <a:ext uri="{FF2B5EF4-FFF2-40B4-BE49-F238E27FC236}">
                <a16:creationId xmlns:a16="http://schemas.microsoft.com/office/drawing/2014/main" id="{386F5909-7545-70F3-87CE-E5466B02CA75}"/>
              </a:ext>
            </a:extLst>
          </p:cNvPr>
          <p:cNvSpPr>
            <a:spLocks noGrp="1"/>
          </p:cNvSpPr>
          <p:nvPr>
            <p:ph type="sldNum" sz="quarter" idx="12"/>
          </p:nvPr>
        </p:nvSpPr>
        <p:spPr>
          <a:xfrm>
            <a:off x="6752772" y="5199"/>
            <a:ext cx="2057400" cy="365125"/>
          </a:xfrm>
        </p:spPr>
        <p:txBody>
          <a:bodyPr/>
          <a:lstStyle>
            <a:lvl1pPr>
              <a:defRPr sz="1400" b="1" i="0" baseline="0">
                <a:solidFill>
                  <a:schemeClr val="tx1"/>
                </a:solidFill>
                <a:effectLst/>
                <a:latin typeface="M PLUS 1" pitchFamily="2" charset="-128"/>
                <a:ea typeface="M PLUS 1" pitchFamily="2" charset="-128"/>
              </a:defRPr>
            </a:lvl1pPr>
          </a:lstStyle>
          <a:p>
            <a:fld id="{F66AF491-F726-AA4E-99DD-93A9881DD95D}" type="slidenum">
              <a:rPr kumimoji="1" lang="ja-JP" altLang="en-US" smtClean="0"/>
              <a:pPr/>
              <a:t>‹#›</a:t>
            </a:fld>
            <a:endParaRPr kumimoji="1" lang="ja-JP" altLang="en-US"/>
          </a:p>
        </p:txBody>
      </p:sp>
      <p:pic>
        <p:nvPicPr>
          <p:cNvPr id="4" name="図 3">
            <a:extLst>
              <a:ext uri="{FF2B5EF4-FFF2-40B4-BE49-F238E27FC236}">
                <a16:creationId xmlns:a16="http://schemas.microsoft.com/office/drawing/2014/main" id="{09797BCD-F21F-39D4-7B00-F5E1E15CCAA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02840" y="43761"/>
            <a:ext cx="271515" cy="288000"/>
          </a:xfrm>
          <a:prstGeom prst="rect">
            <a:avLst/>
          </a:prstGeom>
        </p:spPr>
      </p:pic>
    </p:spTree>
    <p:extLst>
      <p:ext uri="{BB962C8B-B14F-4D97-AF65-F5344CB8AC3E}">
        <p14:creationId xmlns:p14="http://schemas.microsoft.com/office/powerpoint/2010/main" val="324636974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bg>
      <p:bgPr>
        <a:solidFill>
          <a:schemeClr val="tx2"/>
        </a:solidFill>
        <a:effectLst/>
      </p:bgPr>
    </p:bg>
    <p:spTree>
      <p:nvGrpSpPr>
        <p:cNvPr id="1" name=""/>
        <p:cNvGrpSpPr/>
        <p:nvPr/>
      </p:nvGrpSpPr>
      <p:grpSpPr>
        <a:xfrm>
          <a:off x="0" y="0"/>
          <a:ext cx="0" cy="0"/>
          <a:chOff x="0" y="0"/>
          <a:chExt cx="0" cy="0"/>
        </a:xfrm>
      </p:grpSpPr>
      <p:sp>
        <p:nvSpPr>
          <p:cNvPr id="13" name="角丸四角形 12">
            <a:extLst>
              <a:ext uri="{FF2B5EF4-FFF2-40B4-BE49-F238E27FC236}">
                <a16:creationId xmlns:a16="http://schemas.microsoft.com/office/drawing/2014/main" id="{B79A438E-613A-DE68-BE16-E21C9E2DB3AB}"/>
              </a:ext>
            </a:extLst>
          </p:cNvPr>
          <p:cNvSpPr/>
          <p:nvPr userDrawn="1"/>
        </p:nvSpPr>
        <p:spPr>
          <a:xfrm>
            <a:off x="138990" y="175320"/>
            <a:ext cx="8866018" cy="6507359"/>
          </a:xfrm>
          <a:prstGeom prst="roundRect">
            <a:avLst>
              <a:gd name="adj" fmla="val 36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8">
            <a:extLst>
              <a:ext uri="{FF2B5EF4-FFF2-40B4-BE49-F238E27FC236}">
                <a16:creationId xmlns:a16="http://schemas.microsoft.com/office/drawing/2014/main" id="{F2EF0D9C-7800-DE23-DE14-158E838B5B1B}"/>
              </a:ext>
            </a:extLst>
          </p:cNvPr>
          <p:cNvSpPr>
            <a:spLocks noGrp="1"/>
          </p:cNvSpPr>
          <p:nvPr>
            <p:ph type="title" hasCustomPrompt="1"/>
          </p:nvPr>
        </p:nvSpPr>
        <p:spPr>
          <a:xfrm>
            <a:off x="405129" y="-157361"/>
            <a:ext cx="7886700" cy="1325563"/>
          </a:xfrm>
        </p:spPr>
        <p:txBody>
          <a:bodyPr>
            <a:normAutofit/>
          </a:bodyPr>
          <a:lstStyle>
            <a:lvl1pPr>
              <a:defRPr sz="3200" baseline="0">
                <a:latin typeface="M+ 1c" panose="020B0502020203020207" pitchFamily="34" charset="-128"/>
                <a:ea typeface="M+ 1c" panose="020B0502020203020207" pitchFamily="34" charset="-128"/>
              </a:defRPr>
            </a:lvl1pPr>
          </a:lstStyle>
          <a:p>
            <a:r>
              <a:rPr kumimoji="1" lang="ja-JP" altLang="en-US"/>
              <a:t>マスタータイトルの書式設定</a:t>
            </a:r>
          </a:p>
        </p:txBody>
      </p:sp>
      <p:cxnSp>
        <p:nvCxnSpPr>
          <p:cNvPr id="15" name="直線コネクタ 14">
            <a:extLst>
              <a:ext uri="{FF2B5EF4-FFF2-40B4-BE49-F238E27FC236}">
                <a16:creationId xmlns:a16="http://schemas.microsoft.com/office/drawing/2014/main" id="{80A3BC0D-229A-472E-D3B4-909F9C3922D1}"/>
              </a:ext>
            </a:extLst>
          </p:cNvPr>
          <p:cNvCxnSpPr/>
          <p:nvPr userDrawn="1"/>
        </p:nvCxnSpPr>
        <p:spPr>
          <a:xfrm>
            <a:off x="441959" y="782320"/>
            <a:ext cx="8260080" cy="0"/>
          </a:xfrm>
          <a:prstGeom prst="line">
            <a:avLst/>
          </a:prstGeom>
          <a:ln w="38100">
            <a:gradFill flip="none" rotWithShape="1">
              <a:gsLst>
                <a:gs pos="91000">
                  <a:schemeClr val="accent1">
                    <a:lumMod val="50000"/>
                  </a:schemeClr>
                </a:gs>
                <a:gs pos="51000">
                  <a:schemeClr val="accent1">
                    <a:lumMod val="75000"/>
                  </a:schemeClr>
                </a:gs>
                <a:gs pos="0">
                  <a:schemeClr val="accent1">
                    <a:lumMod val="60000"/>
                    <a:lumOff val="4000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16" name="円/楕円 15">
            <a:extLst>
              <a:ext uri="{FF2B5EF4-FFF2-40B4-BE49-F238E27FC236}">
                <a16:creationId xmlns:a16="http://schemas.microsoft.com/office/drawing/2014/main" id="{54BA0CDF-8CC4-E66B-67A5-ACB2D44140EA}"/>
              </a:ext>
            </a:extLst>
          </p:cNvPr>
          <p:cNvSpPr/>
          <p:nvPr userDrawn="1"/>
        </p:nvSpPr>
        <p:spPr>
          <a:xfrm>
            <a:off x="16331" y="25519"/>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BB75DD97-CCF9-0762-8E40-2A760B5AA6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573" y="57440"/>
            <a:ext cx="271515" cy="288000"/>
          </a:xfrm>
          <a:prstGeom prst="rect">
            <a:avLst/>
          </a:prstGeom>
        </p:spPr>
      </p:pic>
      <p:sp>
        <p:nvSpPr>
          <p:cNvPr id="18" name="円/楕円 17">
            <a:extLst>
              <a:ext uri="{FF2B5EF4-FFF2-40B4-BE49-F238E27FC236}">
                <a16:creationId xmlns:a16="http://schemas.microsoft.com/office/drawing/2014/main" id="{72D1E00F-8630-5DB7-29F4-5CC107D46313}"/>
              </a:ext>
            </a:extLst>
          </p:cNvPr>
          <p:cNvSpPr/>
          <p:nvPr userDrawn="1"/>
        </p:nvSpPr>
        <p:spPr>
          <a:xfrm>
            <a:off x="8738871" y="28081"/>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スライド番号プレースホルダー 11">
            <a:extLst>
              <a:ext uri="{FF2B5EF4-FFF2-40B4-BE49-F238E27FC236}">
                <a16:creationId xmlns:a16="http://schemas.microsoft.com/office/drawing/2014/main" id="{45195482-8385-E800-0C20-9E22CFD717D7}"/>
              </a:ext>
            </a:extLst>
          </p:cNvPr>
          <p:cNvSpPr>
            <a:spLocks noGrp="1"/>
          </p:cNvSpPr>
          <p:nvPr>
            <p:ph type="sldNum" sz="quarter" idx="12"/>
          </p:nvPr>
        </p:nvSpPr>
        <p:spPr>
          <a:xfrm>
            <a:off x="7067732" y="5199"/>
            <a:ext cx="2057400" cy="365125"/>
          </a:xfrm>
        </p:spPr>
        <p:txBody>
          <a:bodyPr/>
          <a:lstStyle>
            <a:lvl1pPr>
              <a:defRPr sz="1400" b="1" i="0" baseline="0">
                <a:solidFill>
                  <a:schemeClr val="tx1"/>
                </a:solidFill>
                <a:effectLst/>
                <a:latin typeface="M PLUS 1" pitchFamily="2" charset="-128"/>
                <a:ea typeface="M PLUS 1" pitchFamily="2" charset="-128"/>
              </a:defRPr>
            </a:lvl1pPr>
          </a:lstStyle>
          <a:p>
            <a:fld id="{F66AF491-F726-AA4E-99DD-93A9881DD95D}" type="slidenum">
              <a:rPr kumimoji="1" lang="ja-JP" altLang="en-US" smtClean="0"/>
              <a:pPr/>
              <a:t>‹#›</a:t>
            </a:fld>
            <a:endParaRPr kumimoji="1" lang="ja-JP" altLang="en-US"/>
          </a:p>
        </p:txBody>
      </p:sp>
    </p:spTree>
    <p:extLst>
      <p:ext uri="{BB962C8B-B14F-4D97-AF65-F5344CB8AC3E}">
        <p14:creationId xmlns:p14="http://schemas.microsoft.com/office/powerpoint/2010/main" val="2726455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bg>
      <p:bgPr>
        <a:solidFill>
          <a:schemeClr val="tx2"/>
        </a:solidFill>
        <a:effectLst/>
      </p:bgPr>
    </p:bg>
    <p:spTree>
      <p:nvGrpSpPr>
        <p:cNvPr id="1" name=""/>
        <p:cNvGrpSpPr/>
        <p:nvPr/>
      </p:nvGrpSpPr>
      <p:grpSpPr>
        <a:xfrm>
          <a:off x="0" y="0"/>
          <a:ext cx="0" cy="0"/>
          <a:chOff x="0" y="0"/>
          <a:chExt cx="0" cy="0"/>
        </a:xfrm>
      </p:grpSpPr>
      <p:sp>
        <p:nvSpPr>
          <p:cNvPr id="6" name="角丸四角形 5">
            <a:extLst>
              <a:ext uri="{FF2B5EF4-FFF2-40B4-BE49-F238E27FC236}">
                <a16:creationId xmlns:a16="http://schemas.microsoft.com/office/drawing/2014/main" id="{E96063CE-C807-AD1B-002E-3A5431BA0545}"/>
              </a:ext>
            </a:extLst>
          </p:cNvPr>
          <p:cNvSpPr/>
          <p:nvPr userDrawn="1"/>
        </p:nvSpPr>
        <p:spPr>
          <a:xfrm>
            <a:off x="138990" y="175320"/>
            <a:ext cx="8866018" cy="6507359"/>
          </a:xfrm>
          <a:prstGeom prst="roundRect">
            <a:avLst>
              <a:gd name="adj" fmla="val 36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a:extLst>
              <a:ext uri="{FF2B5EF4-FFF2-40B4-BE49-F238E27FC236}">
                <a16:creationId xmlns:a16="http://schemas.microsoft.com/office/drawing/2014/main" id="{59E98BDB-4115-911D-A560-3CDBB47F5CD5}"/>
              </a:ext>
            </a:extLst>
          </p:cNvPr>
          <p:cNvSpPr/>
          <p:nvPr userDrawn="1"/>
        </p:nvSpPr>
        <p:spPr>
          <a:xfrm>
            <a:off x="16331" y="25519"/>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F3425171-95B6-EF7B-39D5-8403602A9F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573" y="57440"/>
            <a:ext cx="271515" cy="288000"/>
          </a:xfrm>
          <a:prstGeom prst="rect">
            <a:avLst/>
          </a:prstGeom>
        </p:spPr>
      </p:pic>
      <p:sp>
        <p:nvSpPr>
          <p:cNvPr id="11" name="円/楕円 10">
            <a:extLst>
              <a:ext uri="{FF2B5EF4-FFF2-40B4-BE49-F238E27FC236}">
                <a16:creationId xmlns:a16="http://schemas.microsoft.com/office/drawing/2014/main" id="{CD0EB53E-68F5-4590-41DC-64CC3C9B95B3}"/>
              </a:ext>
            </a:extLst>
          </p:cNvPr>
          <p:cNvSpPr/>
          <p:nvPr userDrawn="1"/>
        </p:nvSpPr>
        <p:spPr>
          <a:xfrm>
            <a:off x="8738871" y="28081"/>
            <a:ext cx="360000" cy="3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1">
            <a:extLst>
              <a:ext uri="{FF2B5EF4-FFF2-40B4-BE49-F238E27FC236}">
                <a16:creationId xmlns:a16="http://schemas.microsoft.com/office/drawing/2014/main" id="{D61C0D7A-0914-0F60-3DF3-A48580B18638}"/>
              </a:ext>
            </a:extLst>
          </p:cNvPr>
          <p:cNvSpPr>
            <a:spLocks noGrp="1"/>
          </p:cNvSpPr>
          <p:nvPr>
            <p:ph type="sldNum" sz="quarter" idx="12"/>
          </p:nvPr>
        </p:nvSpPr>
        <p:spPr>
          <a:xfrm>
            <a:off x="7067732" y="5199"/>
            <a:ext cx="2057400" cy="365125"/>
          </a:xfrm>
        </p:spPr>
        <p:txBody>
          <a:bodyPr/>
          <a:lstStyle>
            <a:lvl1pPr>
              <a:defRPr sz="1400" b="1" i="0" baseline="0">
                <a:solidFill>
                  <a:schemeClr val="tx1"/>
                </a:solidFill>
                <a:effectLst/>
                <a:latin typeface="M PLUS 1" pitchFamily="2" charset="-128"/>
                <a:ea typeface="M PLUS 1" pitchFamily="2" charset="-128"/>
              </a:defRPr>
            </a:lvl1pPr>
          </a:lstStyle>
          <a:p>
            <a:fld id="{F66AF491-F726-AA4E-99DD-93A9881DD95D}" type="slidenum">
              <a:rPr kumimoji="1" lang="ja-JP" altLang="en-US" smtClean="0"/>
              <a:pPr/>
              <a:t>‹#›</a:t>
            </a:fld>
            <a:endParaRPr kumimoji="1" lang="ja-JP" altLang="en-US"/>
          </a:p>
        </p:txBody>
      </p:sp>
    </p:spTree>
    <p:extLst>
      <p:ext uri="{BB962C8B-B14F-4D97-AF65-F5344CB8AC3E}">
        <p14:creationId xmlns:p14="http://schemas.microsoft.com/office/powerpoint/2010/main" val="1510362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577657F-40CA-2B47-96E2-AA824CFBF439}" type="datetime1">
              <a:rPr kumimoji="1" lang="ja-JP" altLang="en-US" smtClean="0"/>
              <a:t>2022/12/23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66AF491-F726-AA4E-99DD-93A9881DD95D}" type="slidenum">
              <a:rPr kumimoji="1" lang="ja-JP" altLang="en-US" smtClean="0"/>
              <a:t>‹#›</a:t>
            </a:fld>
            <a:endParaRPr kumimoji="1" lang="ja-JP" altLang="en-US"/>
          </a:p>
        </p:txBody>
      </p:sp>
    </p:spTree>
    <p:extLst>
      <p:ext uri="{BB962C8B-B14F-4D97-AF65-F5344CB8AC3E}">
        <p14:creationId xmlns:p14="http://schemas.microsoft.com/office/powerpoint/2010/main" val="35275136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B5D71-E3C9-AF43-912F-6F15FFD9C7AF}" type="datetime1">
              <a:rPr kumimoji="1" lang="ja-JP" altLang="en-US" smtClean="0"/>
              <a:t>2022/12/23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6AF491-F726-AA4E-99DD-93A9881DD95D}" type="slidenum">
              <a:rPr kumimoji="1" lang="ja-JP" altLang="en-US" smtClean="0"/>
              <a:t>‹#›</a:t>
            </a:fld>
            <a:endParaRPr kumimoji="1" lang="ja-JP" altLang="en-US"/>
          </a:p>
        </p:txBody>
      </p:sp>
    </p:spTree>
    <p:extLst>
      <p:ext uri="{BB962C8B-B14F-4D97-AF65-F5344CB8AC3E}">
        <p14:creationId xmlns:p14="http://schemas.microsoft.com/office/powerpoint/2010/main" val="2898400927"/>
      </p:ext>
    </p:extLst>
  </p:cSld>
  <p:clrMap bg1="lt1" tx1="dk1" bg2="lt2" tx2="dk2" accent1="accent1" accent2="accent2" accent3="accent3" accent4="accent4" accent5="accent5" accent6="accent6" hlink="hlink" folHlink="folHlink"/>
  <p:sldLayoutIdLst>
    <p:sldLayoutId id="2147483659" r:id="rId1"/>
    <p:sldLayoutId id="2147483665" r:id="rId2"/>
    <p:sldLayoutId id="2147483668" r:id="rId3"/>
    <p:sldLayoutId id="2147483669" r:id="rId4"/>
    <p:sldLayoutId id="2147483670" r:id="rId5"/>
    <p:sldLayoutId id="2147483664" r:id="rId6"/>
  </p:sldLayoutIdLst>
  <p:hf hdr="0" ftr="0" dt="0"/>
  <p:txStyles>
    <p:titleStyle>
      <a:lvl1pPr algn="l" defTabSz="914400" rtl="0" eaLnBrk="1" latinLnBrk="0" hangingPunct="1">
        <a:lnSpc>
          <a:spcPct val="90000"/>
        </a:lnSpc>
        <a:spcBef>
          <a:spcPct val="0"/>
        </a:spcBef>
        <a:buNone/>
        <a:defRPr kumimoji="1" sz="4400" kern="1200" baseline="0">
          <a:solidFill>
            <a:schemeClr val="tx1"/>
          </a:solidFill>
          <a:latin typeface="M PLUS 1" pitchFamily="2" charset="-128"/>
          <a:ea typeface="M PLUS 1" pitchFamily="2"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baseline="0">
          <a:solidFill>
            <a:schemeClr val="tx1"/>
          </a:solidFill>
          <a:latin typeface="M PLUS 1" pitchFamily="2" charset="-128"/>
          <a:ea typeface="M PLUS 1" pitchFamily="2"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solidFill>
          <a:latin typeface="M PLUS 1" pitchFamily="2" charset="-128"/>
          <a:ea typeface="M PLUS 1" pitchFamily="2"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baseline="0">
          <a:solidFill>
            <a:schemeClr val="tx1"/>
          </a:solidFill>
          <a:latin typeface="M PLUS 1" pitchFamily="2" charset="-128"/>
          <a:ea typeface="M PLUS 1" pitchFamily="2"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M PLUS 1" pitchFamily="2" charset="-128"/>
          <a:ea typeface="M PLUS 1" pitchFamily="2"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M PLUS 1" pitchFamily="2" charset="-128"/>
          <a:ea typeface="M PLUS 1" pitchFamily="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z7ifN95YVd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niid.go.jp/niid/ja/flu-map.html"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5.tif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803479-6EE9-27BF-F8A1-5270899BF381}"/>
              </a:ext>
            </a:extLst>
          </p:cNvPr>
          <p:cNvSpPr>
            <a:spLocks noGrp="1"/>
          </p:cNvSpPr>
          <p:nvPr>
            <p:ph type="ctrTitle"/>
          </p:nvPr>
        </p:nvSpPr>
        <p:spPr/>
        <p:txBody>
          <a:bodyPr/>
          <a:lstStyle/>
          <a:p>
            <a:r>
              <a:rPr lang="ja-JP" altLang="en-US"/>
              <a:t>インフルエンザ</a:t>
            </a:r>
            <a:endParaRPr kumimoji="1" lang="ja-JP" altLang="en-US"/>
          </a:p>
        </p:txBody>
      </p:sp>
      <p:sp>
        <p:nvSpPr>
          <p:cNvPr id="3" name="字幕 2">
            <a:extLst>
              <a:ext uri="{FF2B5EF4-FFF2-40B4-BE49-F238E27FC236}">
                <a16:creationId xmlns:a16="http://schemas.microsoft.com/office/drawing/2014/main" id="{0D04497C-D4BA-322F-F593-0CFF66454E3D}"/>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894912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F71572-C6FD-DD9D-D4F3-F13133451F26}"/>
              </a:ext>
            </a:extLst>
          </p:cNvPr>
          <p:cNvSpPr>
            <a:spLocks noGrp="1"/>
          </p:cNvSpPr>
          <p:nvPr>
            <p:ph type="title"/>
          </p:nvPr>
        </p:nvSpPr>
        <p:spPr/>
        <p:txBody>
          <a:bodyPr/>
          <a:lstStyle/>
          <a:p>
            <a:r>
              <a:rPr kumimoji="1" lang="ja-JP" altLang="en-US"/>
              <a:t>インフルエンザ出席停止期間　＊補足</a:t>
            </a:r>
          </a:p>
        </p:txBody>
      </p:sp>
      <p:sp>
        <p:nvSpPr>
          <p:cNvPr id="3" name="スライド番号プレースホルダー 2">
            <a:extLst>
              <a:ext uri="{FF2B5EF4-FFF2-40B4-BE49-F238E27FC236}">
                <a16:creationId xmlns:a16="http://schemas.microsoft.com/office/drawing/2014/main" id="{2DD76B73-CF9F-BA63-8EDD-F801AAD7EDA9}"/>
              </a:ext>
            </a:extLst>
          </p:cNvPr>
          <p:cNvSpPr>
            <a:spLocks noGrp="1"/>
          </p:cNvSpPr>
          <p:nvPr>
            <p:ph type="sldNum" sz="quarter" idx="12"/>
          </p:nvPr>
        </p:nvSpPr>
        <p:spPr/>
        <p:txBody>
          <a:bodyPr/>
          <a:lstStyle/>
          <a:p>
            <a:fld id="{F66AF491-F726-AA4E-99DD-93A9881DD95D}" type="slidenum">
              <a:rPr kumimoji="1" lang="ja-JP" altLang="en-US" smtClean="0"/>
              <a:pPr/>
              <a:t>10</a:t>
            </a:fld>
            <a:endParaRPr kumimoji="1" lang="ja-JP" altLang="en-US"/>
          </a:p>
        </p:txBody>
      </p:sp>
      <p:sp>
        <p:nvSpPr>
          <p:cNvPr id="4" name="テキスト ボックス 3">
            <a:extLst>
              <a:ext uri="{FF2B5EF4-FFF2-40B4-BE49-F238E27FC236}">
                <a16:creationId xmlns:a16="http://schemas.microsoft.com/office/drawing/2014/main" id="{C90B3968-780F-B5BB-C845-562A021DF611}"/>
              </a:ext>
            </a:extLst>
          </p:cNvPr>
          <p:cNvSpPr txBox="1"/>
          <p:nvPr/>
        </p:nvSpPr>
        <p:spPr>
          <a:xfrm>
            <a:off x="170795" y="1696113"/>
            <a:ext cx="8802410" cy="1077218"/>
          </a:xfrm>
          <a:prstGeom prst="rect">
            <a:avLst/>
          </a:prstGeom>
          <a:noFill/>
        </p:spPr>
        <p:txBody>
          <a:bodyPr wrap="none" rtlCol="0">
            <a:spAutoFit/>
          </a:bodyPr>
          <a:lstStyle/>
          <a:p>
            <a:r>
              <a:rPr kumimoji="1" lang="ja-JP" altLang="en-US" sz="3200"/>
              <a:t>インフルエンザ出席停止期間については</a:t>
            </a:r>
            <a:endParaRPr kumimoji="1" lang="en-US" altLang="ja-JP" sz="3200" dirty="0"/>
          </a:p>
          <a:p>
            <a:r>
              <a:rPr kumimoji="1" lang="ja-JP" altLang="en-US" sz="3200"/>
              <a:t>国内では学校保健法のみで規定されています。</a:t>
            </a:r>
          </a:p>
        </p:txBody>
      </p:sp>
      <p:sp>
        <p:nvSpPr>
          <p:cNvPr id="5" name="テキスト ボックス 4">
            <a:extLst>
              <a:ext uri="{FF2B5EF4-FFF2-40B4-BE49-F238E27FC236}">
                <a16:creationId xmlns:a16="http://schemas.microsoft.com/office/drawing/2014/main" id="{FC5F845F-5951-A781-4D8E-9E4668839E91}"/>
              </a:ext>
            </a:extLst>
          </p:cNvPr>
          <p:cNvSpPr txBox="1"/>
          <p:nvPr/>
        </p:nvSpPr>
        <p:spPr>
          <a:xfrm>
            <a:off x="170048" y="3241309"/>
            <a:ext cx="8803904" cy="584775"/>
          </a:xfrm>
          <a:prstGeom prst="rect">
            <a:avLst/>
          </a:prstGeom>
          <a:noFill/>
        </p:spPr>
        <p:txBody>
          <a:bodyPr wrap="square" rtlCol="0">
            <a:spAutoFit/>
          </a:bodyPr>
          <a:lstStyle/>
          <a:p>
            <a:r>
              <a:rPr lang="ja-JP" altLang="en-US" sz="3200"/>
              <a:t>→</a:t>
            </a:r>
            <a:r>
              <a:rPr lang="en-US" altLang="ja-JP" sz="3200" dirty="0"/>
              <a:t> </a:t>
            </a:r>
            <a:r>
              <a:rPr lang="ja-JP" altLang="en-US" sz="3200"/>
              <a:t>発症後５日、かつ、解熱後２日経過するまで</a:t>
            </a:r>
            <a:endParaRPr lang="en-US" altLang="ja-JP" sz="3200" dirty="0"/>
          </a:p>
        </p:txBody>
      </p:sp>
      <p:sp>
        <p:nvSpPr>
          <p:cNvPr id="6" name="テキスト ボックス 5">
            <a:extLst>
              <a:ext uri="{FF2B5EF4-FFF2-40B4-BE49-F238E27FC236}">
                <a16:creationId xmlns:a16="http://schemas.microsoft.com/office/drawing/2014/main" id="{1847BEE3-4614-E0D1-FA8D-7512C1E8332A}"/>
              </a:ext>
            </a:extLst>
          </p:cNvPr>
          <p:cNvSpPr txBox="1"/>
          <p:nvPr/>
        </p:nvSpPr>
        <p:spPr>
          <a:xfrm>
            <a:off x="219780" y="4340228"/>
            <a:ext cx="9161482" cy="1384995"/>
          </a:xfrm>
          <a:prstGeom prst="rect">
            <a:avLst/>
          </a:prstGeom>
          <a:noFill/>
        </p:spPr>
        <p:txBody>
          <a:bodyPr wrap="none" rtlCol="0">
            <a:spAutoFit/>
          </a:bodyPr>
          <a:lstStyle/>
          <a:p>
            <a:r>
              <a:rPr kumimoji="1" lang="ja-JP" altLang="en-US" sz="2800"/>
              <a:t>「インフルエンザと診断された時に何日休むか」は</a:t>
            </a:r>
            <a:endParaRPr kumimoji="1" lang="en-US" altLang="ja-JP" sz="2800" dirty="0"/>
          </a:p>
          <a:p>
            <a:r>
              <a:rPr kumimoji="1" lang="ja-JP" altLang="en-US" sz="2800"/>
              <a:t>会社でルールを決め、周知・運用することが望ましい。</a:t>
            </a:r>
            <a:endParaRPr kumimoji="1" lang="en-US" altLang="ja-JP" sz="2800" dirty="0"/>
          </a:p>
          <a:p>
            <a:r>
              <a:rPr kumimoji="1" lang="ja-JP" altLang="en-US" sz="2800"/>
              <a:t>＊陰性証明等は求めないようにしましょう。</a:t>
            </a:r>
            <a:endParaRPr kumimoji="1" lang="en-US" altLang="ja-JP" sz="2800" dirty="0"/>
          </a:p>
        </p:txBody>
      </p:sp>
      <p:sp>
        <p:nvSpPr>
          <p:cNvPr id="7" name="正方形/長方形 6">
            <a:extLst>
              <a:ext uri="{FF2B5EF4-FFF2-40B4-BE49-F238E27FC236}">
                <a16:creationId xmlns:a16="http://schemas.microsoft.com/office/drawing/2014/main" id="{97D4A3D9-69EA-5B07-06DF-BF6332C488C4}"/>
              </a:ext>
            </a:extLst>
          </p:cNvPr>
          <p:cNvSpPr/>
          <p:nvPr/>
        </p:nvSpPr>
        <p:spPr>
          <a:xfrm>
            <a:off x="672332" y="3592662"/>
            <a:ext cx="8137839" cy="125095"/>
          </a:xfrm>
          <a:prstGeom prst="rect">
            <a:avLst/>
          </a:prstGeom>
          <a:solidFill>
            <a:schemeClr val="accent2">
              <a:lumMod val="60000"/>
              <a:lumOff val="4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48195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A172AF-7B6E-6D08-286A-A29D9182F014}"/>
              </a:ext>
            </a:extLst>
          </p:cNvPr>
          <p:cNvSpPr>
            <a:spLocks noGrp="1"/>
          </p:cNvSpPr>
          <p:nvPr>
            <p:ph type="title"/>
          </p:nvPr>
        </p:nvSpPr>
        <p:spPr>
          <a:xfrm>
            <a:off x="405129" y="-157361"/>
            <a:ext cx="8137292" cy="1325563"/>
          </a:xfrm>
        </p:spPr>
        <p:txBody>
          <a:bodyPr/>
          <a:lstStyle/>
          <a:p>
            <a:r>
              <a:rPr kumimoji="1" lang="ja-JP" altLang="en-US"/>
              <a:t>参考：インフルエンザ出席停止期間早見表</a:t>
            </a:r>
          </a:p>
        </p:txBody>
      </p:sp>
      <p:sp>
        <p:nvSpPr>
          <p:cNvPr id="3" name="スライド番号プレースホルダー 2">
            <a:extLst>
              <a:ext uri="{FF2B5EF4-FFF2-40B4-BE49-F238E27FC236}">
                <a16:creationId xmlns:a16="http://schemas.microsoft.com/office/drawing/2014/main" id="{A42B8C68-25A5-30B2-FF67-F7106E5D3E12}"/>
              </a:ext>
            </a:extLst>
          </p:cNvPr>
          <p:cNvSpPr>
            <a:spLocks noGrp="1"/>
          </p:cNvSpPr>
          <p:nvPr>
            <p:ph type="sldNum" sz="quarter" idx="12"/>
          </p:nvPr>
        </p:nvSpPr>
        <p:spPr/>
        <p:txBody>
          <a:bodyPr/>
          <a:lstStyle/>
          <a:p>
            <a:fld id="{F66AF491-F726-AA4E-99DD-93A9881DD95D}" type="slidenum">
              <a:rPr kumimoji="1" lang="ja-JP" altLang="en-US" smtClean="0"/>
              <a:pPr/>
              <a:t>11</a:t>
            </a:fld>
            <a:endParaRPr kumimoji="1" lang="ja-JP" altLang="en-US"/>
          </a:p>
        </p:txBody>
      </p:sp>
      <p:pic>
        <p:nvPicPr>
          <p:cNvPr id="5" name="図 4">
            <a:extLst>
              <a:ext uri="{FF2B5EF4-FFF2-40B4-BE49-F238E27FC236}">
                <a16:creationId xmlns:a16="http://schemas.microsoft.com/office/drawing/2014/main" id="{304CCD76-42E7-9D2F-B3CC-24AE3C0FA5E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6401"/>
          <a:stretch/>
        </p:blipFill>
        <p:spPr>
          <a:xfrm>
            <a:off x="405129" y="863496"/>
            <a:ext cx="8405043" cy="5810361"/>
          </a:xfrm>
          <a:prstGeom prst="rect">
            <a:avLst/>
          </a:prstGeom>
        </p:spPr>
      </p:pic>
    </p:spTree>
    <p:extLst>
      <p:ext uri="{BB962C8B-B14F-4D97-AF65-F5344CB8AC3E}">
        <p14:creationId xmlns:p14="http://schemas.microsoft.com/office/powerpoint/2010/main" val="3060230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7E3E08-4D88-EF6A-CCC3-DAF5DCB94F43}"/>
              </a:ext>
            </a:extLst>
          </p:cNvPr>
          <p:cNvSpPr>
            <a:spLocks noGrp="1"/>
          </p:cNvSpPr>
          <p:nvPr>
            <p:ph type="ctrTitle"/>
          </p:nvPr>
        </p:nvSpPr>
        <p:spPr/>
        <p:txBody>
          <a:bodyPr/>
          <a:lstStyle/>
          <a:p>
            <a:r>
              <a:rPr kumimoji="1" lang="ja-JP" altLang="en-US"/>
              <a:t>ノロウイルス</a:t>
            </a:r>
          </a:p>
        </p:txBody>
      </p:sp>
      <p:sp>
        <p:nvSpPr>
          <p:cNvPr id="3" name="字幕 2">
            <a:extLst>
              <a:ext uri="{FF2B5EF4-FFF2-40B4-BE49-F238E27FC236}">
                <a16:creationId xmlns:a16="http://schemas.microsoft.com/office/drawing/2014/main" id="{B55FBFAB-52B0-A034-C5AF-7980E0937EF9}"/>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4265965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A49E72-1701-502A-5EE5-7A55E34EFF36}"/>
              </a:ext>
            </a:extLst>
          </p:cNvPr>
          <p:cNvSpPr>
            <a:spLocks noGrp="1"/>
          </p:cNvSpPr>
          <p:nvPr>
            <p:ph type="title"/>
          </p:nvPr>
        </p:nvSpPr>
        <p:spPr/>
        <p:txBody>
          <a:bodyPr/>
          <a:lstStyle/>
          <a:p>
            <a:r>
              <a:rPr kumimoji="1" lang="ja-JP" altLang="en-US"/>
              <a:t>基本情報</a:t>
            </a:r>
          </a:p>
        </p:txBody>
      </p:sp>
      <p:sp>
        <p:nvSpPr>
          <p:cNvPr id="3" name="スライド番号プレースホルダー 2">
            <a:extLst>
              <a:ext uri="{FF2B5EF4-FFF2-40B4-BE49-F238E27FC236}">
                <a16:creationId xmlns:a16="http://schemas.microsoft.com/office/drawing/2014/main" id="{4BD71101-8949-9343-BE89-034BCE22CDBD}"/>
              </a:ext>
            </a:extLst>
          </p:cNvPr>
          <p:cNvSpPr>
            <a:spLocks noGrp="1"/>
          </p:cNvSpPr>
          <p:nvPr>
            <p:ph type="sldNum" sz="quarter" idx="12"/>
          </p:nvPr>
        </p:nvSpPr>
        <p:spPr/>
        <p:txBody>
          <a:bodyPr/>
          <a:lstStyle/>
          <a:p>
            <a:fld id="{F66AF491-F726-AA4E-99DD-93A9881DD95D}" type="slidenum">
              <a:rPr kumimoji="1" lang="ja-JP" altLang="en-US" smtClean="0"/>
              <a:pPr/>
              <a:t>13</a:t>
            </a:fld>
            <a:endParaRPr kumimoji="1" lang="ja-JP" altLang="en-US"/>
          </a:p>
        </p:txBody>
      </p:sp>
      <p:graphicFrame>
        <p:nvGraphicFramePr>
          <p:cNvPr id="5" name="表 4">
            <a:extLst>
              <a:ext uri="{FF2B5EF4-FFF2-40B4-BE49-F238E27FC236}">
                <a16:creationId xmlns:a16="http://schemas.microsoft.com/office/drawing/2014/main" id="{6D29C3B0-B8A3-8836-189B-DCB5C8D46E69}"/>
              </a:ext>
            </a:extLst>
          </p:cNvPr>
          <p:cNvGraphicFramePr>
            <a:graphicFrameLocks noGrp="1"/>
          </p:cNvGraphicFramePr>
          <p:nvPr>
            <p:extLst>
              <p:ext uri="{D42A27DB-BD31-4B8C-83A1-F6EECF244321}">
                <p14:modId xmlns:p14="http://schemas.microsoft.com/office/powerpoint/2010/main" val="582618438"/>
              </p:ext>
            </p:extLst>
          </p:nvPr>
        </p:nvGraphicFramePr>
        <p:xfrm>
          <a:off x="139866" y="1207553"/>
          <a:ext cx="8864267" cy="4206240"/>
        </p:xfrm>
        <a:graphic>
          <a:graphicData uri="http://schemas.openxmlformats.org/drawingml/2006/table">
            <a:tbl>
              <a:tblPr firstRow="1" bandRow="1">
                <a:tableStyleId>{5940675A-B579-460E-94D1-54222C63F5DA}</a:tableStyleId>
              </a:tblPr>
              <a:tblGrid>
                <a:gridCol w="2025818">
                  <a:extLst>
                    <a:ext uri="{9D8B030D-6E8A-4147-A177-3AD203B41FA5}">
                      <a16:colId xmlns:a16="http://schemas.microsoft.com/office/drawing/2014/main" val="3653326151"/>
                    </a:ext>
                  </a:extLst>
                </a:gridCol>
                <a:gridCol w="6838449">
                  <a:extLst>
                    <a:ext uri="{9D8B030D-6E8A-4147-A177-3AD203B41FA5}">
                      <a16:colId xmlns:a16="http://schemas.microsoft.com/office/drawing/2014/main" val="1847669527"/>
                    </a:ext>
                  </a:extLst>
                </a:gridCol>
              </a:tblGrid>
              <a:tr h="794070">
                <a:tc>
                  <a:txBody>
                    <a:bodyPr/>
                    <a:lstStyle/>
                    <a:p>
                      <a:pPr algn="ctr"/>
                      <a:r>
                        <a:rPr kumimoji="1" lang="ja-JP" altLang="en-US" sz="2800" b="1" dirty="0">
                          <a:solidFill>
                            <a:schemeClr val="bg1"/>
                          </a:solidFill>
                          <a:latin typeface="M PLUS 1" pitchFamily="2" charset="-128"/>
                          <a:ea typeface="M PLUS 1" pitchFamily="2" charset="-128"/>
                          <a:cs typeface="M+ 1c regular" panose="020B0502020203020207" pitchFamily="34" charset="-128"/>
                        </a:rPr>
                        <a:t>特徴・症状</a:t>
                      </a: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kumimoji="1" lang="ja-JP" altLang="en-US" sz="2800">
                          <a:latin typeface="+mn-ea"/>
                          <a:ea typeface="+mn-ea"/>
                        </a:rPr>
                        <a:t>激しい嘔吐、下痢、腹痛</a:t>
                      </a:r>
                      <a:endParaRPr kumimoji="1" lang="en-US" altLang="ja-JP" sz="2800" dirty="0">
                        <a:latin typeface="+mn-ea"/>
                        <a:ea typeface="+mn-ea"/>
                      </a:endParaRPr>
                    </a:p>
                    <a:p>
                      <a:pPr algn="l"/>
                      <a:r>
                        <a:rPr kumimoji="1" lang="ja-JP" altLang="en-US" sz="2800">
                          <a:latin typeface="+mn-ea"/>
                          <a:ea typeface="+mn-ea"/>
                        </a:rPr>
                        <a:t>頭痛、発熱、悪寒を伴うことも</a:t>
                      </a:r>
                      <a:endParaRPr kumimoji="1" lang="en-US" altLang="ja-JP" sz="2800" dirty="0">
                        <a:latin typeface="+mn-ea"/>
                        <a:ea typeface="+mn-ea"/>
                      </a:endParaRPr>
                    </a:p>
                    <a:p>
                      <a:pPr algn="l"/>
                      <a:r>
                        <a:rPr kumimoji="1" lang="ja-JP" altLang="en-US" sz="2800">
                          <a:latin typeface="+mn-ea"/>
                          <a:ea typeface="+mn-ea"/>
                        </a:rPr>
                        <a:t>感染力の強い感染症。</a:t>
                      </a:r>
                      <a:endParaRPr kumimoji="1" lang="en-US" altLang="ja-JP" sz="2800" dirty="0">
                        <a:latin typeface="+mn-ea"/>
                        <a:ea typeface="+mn-ea"/>
                      </a:endParaRPr>
                    </a:p>
                    <a:p>
                      <a:pPr algn="l"/>
                      <a:r>
                        <a:rPr kumimoji="1" lang="ja-JP" altLang="en-US" sz="2800">
                          <a:latin typeface="+mn-ea"/>
                          <a:ea typeface="+mn-ea"/>
                        </a:rPr>
                        <a:t>通常のアルコールでは死滅せず、</a:t>
                      </a:r>
                      <a:endParaRPr kumimoji="1" lang="en-US" altLang="ja-JP" sz="2800" dirty="0">
                        <a:latin typeface="+mn-ea"/>
                        <a:ea typeface="+mn-ea"/>
                      </a:endParaRPr>
                    </a:p>
                    <a:p>
                      <a:pPr algn="l"/>
                      <a:r>
                        <a:rPr kumimoji="1" lang="ja-JP" altLang="en-US" sz="2800">
                          <a:latin typeface="+mn-ea"/>
                          <a:ea typeface="+mn-ea"/>
                        </a:rPr>
                        <a:t>次亜塩素ナトリウムを使用</a:t>
                      </a:r>
                      <a:endParaRPr kumimoji="1" lang="ja-JP" altLang="en-US" sz="2800" dirty="0">
                        <a:latin typeface="+mn-ea"/>
                        <a:ea typeface="+mn-ea"/>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85524189"/>
                  </a:ext>
                </a:extLst>
              </a:tr>
              <a:tr h="800100">
                <a:tc>
                  <a:txBody>
                    <a:bodyPr/>
                    <a:lstStyle/>
                    <a:p>
                      <a:pPr algn="ctr"/>
                      <a:r>
                        <a:rPr kumimoji="1" lang="ja-JP" altLang="en-US" sz="2800" b="1" dirty="0">
                          <a:solidFill>
                            <a:schemeClr val="bg1"/>
                          </a:solidFill>
                          <a:latin typeface="M PLUS 1" pitchFamily="2" charset="-128"/>
                          <a:ea typeface="M PLUS 1" pitchFamily="2" charset="-128"/>
                          <a:cs typeface="M+ 1c regular" panose="020B0502020203020207" pitchFamily="34" charset="-128"/>
                        </a:rPr>
                        <a:t>発病期間</a:t>
                      </a: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kumimoji="1" lang="ja-JP" altLang="en-US" sz="2800">
                          <a:latin typeface="+mn-ea"/>
                          <a:ea typeface="+mn-ea"/>
                        </a:rPr>
                        <a:t>感染後</a:t>
                      </a:r>
                      <a:r>
                        <a:rPr kumimoji="1" lang="en-US" altLang="ja-JP" sz="2800" dirty="0">
                          <a:latin typeface="+mn-ea"/>
                          <a:ea typeface="+mn-ea"/>
                        </a:rPr>
                        <a:t>24</a:t>
                      </a:r>
                      <a:r>
                        <a:rPr kumimoji="1" lang="ja-JP" altLang="en-US" sz="2800">
                          <a:latin typeface="+mn-ea"/>
                          <a:ea typeface="+mn-ea"/>
                        </a:rPr>
                        <a:t>時間～</a:t>
                      </a:r>
                      <a:r>
                        <a:rPr kumimoji="1" lang="en-US" altLang="ja-JP" sz="2800" dirty="0">
                          <a:latin typeface="+mn-ea"/>
                          <a:ea typeface="+mn-ea"/>
                        </a:rPr>
                        <a:t>48</a:t>
                      </a:r>
                      <a:r>
                        <a:rPr kumimoji="1" lang="ja-JP" altLang="en-US" sz="2800">
                          <a:latin typeface="+mn-ea"/>
                          <a:ea typeface="+mn-ea"/>
                        </a:rPr>
                        <a:t>時間で発症</a:t>
                      </a:r>
                      <a:endParaRPr kumimoji="1" lang="en-US" altLang="ja-JP" sz="2800" dirty="0">
                        <a:latin typeface="+mn-ea"/>
                        <a:ea typeface="+mn-ea"/>
                      </a:endParaRPr>
                    </a:p>
                    <a:p>
                      <a:pPr algn="l"/>
                      <a:r>
                        <a:rPr kumimoji="1" lang="ja-JP" altLang="en-US" sz="2800">
                          <a:latin typeface="+mn-ea"/>
                          <a:ea typeface="+mn-ea"/>
                        </a:rPr>
                        <a:t>症状が</a:t>
                      </a:r>
                      <a:r>
                        <a:rPr kumimoji="1" lang="en-US" altLang="ja-JP" sz="2800" dirty="0">
                          <a:latin typeface="+mn-ea"/>
                          <a:ea typeface="+mn-ea"/>
                        </a:rPr>
                        <a:t>1〜3</a:t>
                      </a:r>
                      <a:r>
                        <a:rPr kumimoji="1" lang="ja-JP" altLang="en-US" sz="2800">
                          <a:latin typeface="+mn-ea"/>
                          <a:ea typeface="+mn-ea"/>
                        </a:rPr>
                        <a:t>日持続し改善、予後良好</a:t>
                      </a:r>
                      <a:endParaRPr kumimoji="1" lang="en-US" altLang="ja-JP" sz="2800" dirty="0">
                        <a:latin typeface="+mn-ea"/>
                        <a:ea typeface="+mn-ea"/>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404413344"/>
                  </a:ext>
                </a:extLst>
              </a:tr>
              <a:tr h="476250">
                <a:tc>
                  <a:txBody>
                    <a:bodyPr/>
                    <a:lstStyle/>
                    <a:p>
                      <a:pPr algn="ctr"/>
                      <a:r>
                        <a:rPr kumimoji="1" lang="ja-JP" altLang="en-US" sz="2800" b="1" dirty="0">
                          <a:solidFill>
                            <a:schemeClr val="bg1"/>
                          </a:solidFill>
                          <a:latin typeface="M PLUS 1" pitchFamily="2" charset="-128"/>
                          <a:ea typeface="M PLUS 1" pitchFamily="2" charset="-128"/>
                          <a:cs typeface="M+ 1c regular" panose="020B0502020203020207" pitchFamily="34" charset="-128"/>
                        </a:rPr>
                        <a:t>流行期間</a:t>
                      </a: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kumimoji="1" lang="ja-JP" altLang="en-US" sz="2800" dirty="0">
                          <a:latin typeface="+mn-ea"/>
                          <a:ea typeface="+mn-ea"/>
                        </a:rPr>
                        <a:t>例年</a:t>
                      </a:r>
                      <a:r>
                        <a:rPr kumimoji="1" lang="en-US" altLang="ja-JP" sz="2800" dirty="0">
                          <a:latin typeface="+mn-ea"/>
                          <a:ea typeface="+mn-ea"/>
                        </a:rPr>
                        <a:t>12</a:t>
                      </a:r>
                      <a:r>
                        <a:rPr kumimoji="1" lang="ja-JP" altLang="en-US" sz="2800" dirty="0">
                          <a:latin typeface="+mn-ea"/>
                          <a:ea typeface="+mn-ea"/>
                        </a:rPr>
                        <a:t>～</a:t>
                      </a:r>
                      <a:r>
                        <a:rPr kumimoji="1" lang="en-US" altLang="ja-JP" sz="2800" dirty="0">
                          <a:latin typeface="+mn-ea"/>
                          <a:ea typeface="+mn-ea"/>
                        </a:rPr>
                        <a:t>3</a:t>
                      </a:r>
                      <a:r>
                        <a:rPr kumimoji="1" lang="ja-JP" altLang="en-US" sz="2800">
                          <a:latin typeface="+mn-ea"/>
                          <a:ea typeface="+mn-ea"/>
                        </a:rPr>
                        <a:t>月</a:t>
                      </a:r>
                      <a:endParaRPr kumimoji="1" lang="ja-JP" altLang="en-US" sz="2800" dirty="0">
                        <a:latin typeface="+mn-ea"/>
                        <a:ea typeface="+mn-ea"/>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57305541"/>
                  </a:ext>
                </a:extLst>
              </a:tr>
              <a:tr h="476250">
                <a:tc>
                  <a:txBody>
                    <a:bodyPr/>
                    <a:lstStyle/>
                    <a:p>
                      <a:pPr algn="ctr"/>
                      <a:r>
                        <a:rPr kumimoji="1" lang="ja-JP" altLang="en-US" sz="2800" b="1" dirty="0">
                          <a:solidFill>
                            <a:schemeClr val="bg1"/>
                          </a:solidFill>
                          <a:latin typeface="M PLUS 1" pitchFamily="2" charset="-128"/>
                          <a:ea typeface="M PLUS 1" pitchFamily="2" charset="-128"/>
                          <a:cs typeface="M+ 1c regular" panose="020B0502020203020207" pitchFamily="34" charset="-128"/>
                        </a:rPr>
                        <a:t>感染経路</a:t>
                      </a: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kumimoji="1" lang="ja-JP" altLang="en-US" sz="2800">
                          <a:latin typeface="+mn-ea"/>
                          <a:ea typeface="+mn-ea"/>
                        </a:rPr>
                        <a:t>生の二枚貝、嘔吐や糞便の接触感染</a:t>
                      </a:r>
                      <a:endParaRPr kumimoji="1" lang="ja-JP" altLang="en-US" sz="2800" dirty="0">
                        <a:latin typeface="+mn-ea"/>
                        <a:ea typeface="+mn-ea"/>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57400591"/>
                  </a:ext>
                </a:extLst>
              </a:tr>
            </a:tbl>
          </a:graphicData>
        </a:graphic>
      </p:graphicFrame>
      <p:pic>
        <p:nvPicPr>
          <p:cNvPr id="4" name="図 3">
            <a:extLst>
              <a:ext uri="{FF2B5EF4-FFF2-40B4-BE49-F238E27FC236}">
                <a16:creationId xmlns:a16="http://schemas.microsoft.com/office/drawing/2014/main" id="{0891F823-E122-D65B-8DF0-E2156FD480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4443" y="5105400"/>
            <a:ext cx="1930364" cy="1749109"/>
          </a:xfrm>
          <a:prstGeom prst="rect">
            <a:avLst/>
          </a:prstGeom>
        </p:spPr>
      </p:pic>
      <p:pic>
        <p:nvPicPr>
          <p:cNvPr id="7" name="図 6">
            <a:extLst>
              <a:ext uri="{FF2B5EF4-FFF2-40B4-BE49-F238E27FC236}">
                <a16:creationId xmlns:a16="http://schemas.microsoft.com/office/drawing/2014/main" id="{EA2E133B-8485-49C6-2F70-10612CF933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2926" y="5816644"/>
            <a:ext cx="326620" cy="326620"/>
          </a:xfrm>
          <a:prstGeom prst="rect">
            <a:avLst/>
          </a:prstGeom>
        </p:spPr>
      </p:pic>
      <p:pic>
        <p:nvPicPr>
          <p:cNvPr id="8" name="図 7">
            <a:extLst>
              <a:ext uri="{FF2B5EF4-FFF2-40B4-BE49-F238E27FC236}">
                <a16:creationId xmlns:a16="http://schemas.microsoft.com/office/drawing/2014/main" id="{1AFEA9E3-0483-7160-4967-93467A07F3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04803" y="5652242"/>
            <a:ext cx="326620" cy="326620"/>
          </a:xfrm>
          <a:prstGeom prst="rect">
            <a:avLst/>
          </a:prstGeom>
        </p:spPr>
      </p:pic>
      <p:pic>
        <p:nvPicPr>
          <p:cNvPr id="9" name="図 8">
            <a:extLst>
              <a:ext uri="{FF2B5EF4-FFF2-40B4-BE49-F238E27FC236}">
                <a16:creationId xmlns:a16="http://schemas.microsoft.com/office/drawing/2014/main" id="{AB675165-C578-675C-F447-BA6105BDE5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26942" y="5978862"/>
            <a:ext cx="326620" cy="326620"/>
          </a:xfrm>
          <a:prstGeom prst="rect">
            <a:avLst/>
          </a:prstGeom>
        </p:spPr>
      </p:pic>
      <p:pic>
        <p:nvPicPr>
          <p:cNvPr id="10" name="図 9">
            <a:extLst>
              <a:ext uri="{FF2B5EF4-FFF2-40B4-BE49-F238E27FC236}">
                <a16:creationId xmlns:a16="http://schemas.microsoft.com/office/drawing/2014/main" id="{BCA7C122-4426-A774-74FE-0337D19040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35305" y="1930693"/>
            <a:ext cx="913048" cy="913048"/>
          </a:xfrm>
          <a:prstGeom prst="rect">
            <a:avLst/>
          </a:prstGeom>
        </p:spPr>
      </p:pic>
      <p:sp>
        <p:nvSpPr>
          <p:cNvPr id="11" name="正方形/長方形 10">
            <a:extLst>
              <a:ext uri="{FF2B5EF4-FFF2-40B4-BE49-F238E27FC236}">
                <a16:creationId xmlns:a16="http://schemas.microsoft.com/office/drawing/2014/main" id="{BA7EC794-8CFA-142C-4AD4-4955339EE7BC}"/>
              </a:ext>
            </a:extLst>
          </p:cNvPr>
          <p:cNvSpPr/>
          <p:nvPr/>
        </p:nvSpPr>
        <p:spPr>
          <a:xfrm>
            <a:off x="7875466" y="6680613"/>
            <a:ext cx="1313180" cy="261610"/>
          </a:xfrm>
          <a:prstGeom prst="rect">
            <a:avLst/>
          </a:prstGeom>
        </p:spPr>
        <p:txBody>
          <a:bodyPr wrap="none">
            <a:spAutoFit/>
          </a:bodyPr>
          <a:lstStyle/>
          <a:p>
            <a:r>
              <a:rPr lang="ja-JP" altLang="en-US" sz="1100"/>
              <a:t>参考：厚生労働省</a:t>
            </a:r>
            <a:endParaRPr lang="en-US" altLang="ja-JP" sz="1100" dirty="0"/>
          </a:p>
        </p:txBody>
      </p:sp>
    </p:spTree>
    <p:extLst>
      <p:ext uri="{BB962C8B-B14F-4D97-AF65-F5344CB8AC3E}">
        <p14:creationId xmlns:p14="http://schemas.microsoft.com/office/powerpoint/2010/main" val="2588947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DF0825-C5FC-88C5-36AB-61A580D7E5F3}"/>
              </a:ext>
            </a:extLst>
          </p:cNvPr>
          <p:cNvSpPr>
            <a:spLocks noGrp="1"/>
          </p:cNvSpPr>
          <p:nvPr>
            <p:ph type="title"/>
          </p:nvPr>
        </p:nvSpPr>
        <p:spPr/>
        <p:txBody>
          <a:bodyPr/>
          <a:lstStyle/>
          <a:p>
            <a:r>
              <a:rPr kumimoji="1" lang="ja-JP" altLang="en-US"/>
              <a:t>感染経路</a:t>
            </a:r>
          </a:p>
        </p:txBody>
      </p:sp>
      <p:sp>
        <p:nvSpPr>
          <p:cNvPr id="3" name="スライド番号プレースホルダー 2">
            <a:extLst>
              <a:ext uri="{FF2B5EF4-FFF2-40B4-BE49-F238E27FC236}">
                <a16:creationId xmlns:a16="http://schemas.microsoft.com/office/drawing/2014/main" id="{2F7F7535-3470-77AA-DE05-3CC5E8A77565}"/>
              </a:ext>
            </a:extLst>
          </p:cNvPr>
          <p:cNvSpPr>
            <a:spLocks noGrp="1"/>
          </p:cNvSpPr>
          <p:nvPr>
            <p:ph type="sldNum" sz="quarter" idx="12"/>
          </p:nvPr>
        </p:nvSpPr>
        <p:spPr/>
        <p:txBody>
          <a:bodyPr/>
          <a:lstStyle/>
          <a:p>
            <a:fld id="{F66AF491-F726-AA4E-99DD-93A9881DD95D}" type="slidenum">
              <a:rPr kumimoji="1" lang="ja-JP" altLang="en-US" smtClean="0"/>
              <a:pPr/>
              <a:t>14</a:t>
            </a:fld>
            <a:endParaRPr kumimoji="1" lang="ja-JP" altLang="en-US"/>
          </a:p>
        </p:txBody>
      </p:sp>
      <p:pic>
        <p:nvPicPr>
          <p:cNvPr id="2050" name="Picture 2" descr="ノロウイルスに要注意！感染経路と予防方法は？ | 暮らしに役立つ情報 | 政府広報オンライン">
            <a:extLst>
              <a:ext uri="{FF2B5EF4-FFF2-40B4-BE49-F238E27FC236}">
                <a16:creationId xmlns:a16="http://schemas.microsoft.com/office/drawing/2014/main" id="{FFAFF2B2-A6AB-E68A-30A1-36316270D2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5870" y="944327"/>
            <a:ext cx="5192259" cy="5913673"/>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1A5E9AE5-B170-F1DF-495C-E2DE0AFD80C3}"/>
              </a:ext>
            </a:extLst>
          </p:cNvPr>
          <p:cNvSpPr/>
          <p:nvPr/>
        </p:nvSpPr>
        <p:spPr>
          <a:xfrm>
            <a:off x="7875466" y="6680613"/>
            <a:ext cx="1172116" cy="261610"/>
          </a:xfrm>
          <a:prstGeom prst="rect">
            <a:avLst/>
          </a:prstGeom>
        </p:spPr>
        <p:txBody>
          <a:bodyPr wrap="none">
            <a:spAutoFit/>
          </a:bodyPr>
          <a:lstStyle/>
          <a:p>
            <a:r>
              <a:rPr lang="ja-JP" altLang="en-US" sz="1100"/>
              <a:t>参考：政府広報</a:t>
            </a:r>
            <a:endParaRPr lang="en-US" altLang="ja-JP" sz="1100" dirty="0"/>
          </a:p>
        </p:txBody>
      </p:sp>
    </p:spTree>
    <p:extLst>
      <p:ext uri="{BB962C8B-B14F-4D97-AF65-F5344CB8AC3E}">
        <p14:creationId xmlns:p14="http://schemas.microsoft.com/office/powerpoint/2010/main" val="1410426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597187-F57D-1DC3-DAE5-9D496FFE6DAA}"/>
              </a:ext>
            </a:extLst>
          </p:cNvPr>
          <p:cNvSpPr>
            <a:spLocks noGrp="1"/>
          </p:cNvSpPr>
          <p:nvPr>
            <p:ph type="title"/>
          </p:nvPr>
        </p:nvSpPr>
        <p:spPr/>
        <p:txBody>
          <a:bodyPr/>
          <a:lstStyle/>
          <a:p>
            <a:r>
              <a:rPr kumimoji="1" lang="ja-JP" altLang="en-US"/>
              <a:t>ノロウイルスの予防４原則</a:t>
            </a:r>
          </a:p>
        </p:txBody>
      </p:sp>
      <p:sp>
        <p:nvSpPr>
          <p:cNvPr id="3" name="スライド番号プレースホルダー 2">
            <a:extLst>
              <a:ext uri="{FF2B5EF4-FFF2-40B4-BE49-F238E27FC236}">
                <a16:creationId xmlns:a16="http://schemas.microsoft.com/office/drawing/2014/main" id="{44895E69-B7AA-A40E-7DA9-BCF623B889A9}"/>
              </a:ext>
            </a:extLst>
          </p:cNvPr>
          <p:cNvSpPr>
            <a:spLocks noGrp="1"/>
          </p:cNvSpPr>
          <p:nvPr>
            <p:ph type="sldNum" sz="quarter" idx="12"/>
          </p:nvPr>
        </p:nvSpPr>
        <p:spPr/>
        <p:txBody>
          <a:bodyPr/>
          <a:lstStyle/>
          <a:p>
            <a:fld id="{F66AF491-F726-AA4E-99DD-93A9881DD95D}" type="slidenum">
              <a:rPr kumimoji="1" lang="ja-JP" altLang="en-US" smtClean="0"/>
              <a:pPr/>
              <a:t>15</a:t>
            </a:fld>
            <a:endParaRPr kumimoji="1" lang="ja-JP" altLang="en-US"/>
          </a:p>
        </p:txBody>
      </p:sp>
      <p:graphicFrame>
        <p:nvGraphicFramePr>
          <p:cNvPr id="6" name="表 5">
            <a:extLst>
              <a:ext uri="{FF2B5EF4-FFF2-40B4-BE49-F238E27FC236}">
                <a16:creationId xmlns:a16="http://schemas.microsoft.com/office/drawing/2014/main" id="{5075B47B-F6D0-FDAF-A781-B798DA2009B1}"/>
              </a:ext>
            </a:extLst>
          </p:cNvPr>
          <p:cNvGraphicFramePr>
            <a:graphicFrameLocks noGrp="1"/>
          </p:cNvGraphicFramePr>
          <p:nvPr>
            <p:extLst>
              <p:ext uri="{D42A27DB-BD31-4B8C-83A1-F6EECF244321}">
                <p14:modId xmlns:p14="http://schemas.microsoft.com/office/powerpoint/2010/main" val="1057184577"/>
              </p:ext>
            </p:extLst>
          </p:nvPr>
        </p:nvGraphicFramePr>
        <p:xfrm>
          <a:off x="139866" y="1083980"/>
          <a:ext cx="8864267" cy="5582033"/>
        </p:xfrm>
        <a:graphic>
          <a:graphicData uri="http://schemas.openxmlformats.org/drawingml/2006/table">
            <a:tbl>
              <a:tblPr firstRow="1" bandRow="1">
                <a:tableStyleId>{5940675A-B579-460E-94D1-54222C63F5DA}</a:tableStyleId>
              </a:tblPr>
              <a:tblGrid>
                <a:gridCol w="2819902">
                  <a:extLst>
                    <a:ext uri="{9D8B030D-6E8A-4147-A177-3AD203B41FA5}">
                      <a16:colId xmlns:a16="http://schemas.microsoft.com/office/drawing/2014/main" val="3653326151"/>
                    </a:ext>
                  </a:extLst>
                </a:gridCol>
                <a:gridCol w="6044365">
                  <a:extLst>
                    <a:ext uri="{9D8B030D-6E8A-4147-A177-3AD203B41FA5}">
                      <a16:colId xmlns:a16="http://schemas.microsoft.com/office/drawing/2014/main" val="1847669527"/>
                    </a:ext>
                  </a:extLst>
                </a:gridCol>
              </a:tblGrid>
              <a:tr h="1435672">
                <a:tc>
                  <a:txBody>
                    <a:bodyPr/>
                    <a:lstStyle/>
                    <a:p>
                      <a:pPr algn="ctr"/>
                      <a:r>
                        <a:rPr kumimoji="1" lang="ja-JP" altLang="en-US" sz="2800" b="1">
                          <a:solidFill>
                            <a:schemeClr val="bg1"/>
                          </a:solidFill>
                          <a:latin typeface="M PLUS 1" pitchFamily="2" charset="-128"/>
                          <a:ea typeface="M PLUS 1" pitchFamily="2" charset="-128"/>
                          <a:cs typeface="M+ 1c regular" panose="020B0502020203020207" pitchFamily="34" charset="-128"/>
                        </a:rPr>
                        <a:t>持ち込まない</a:t>
                      </a:r>
                      <a:endParaRPr kumimoji="1" lang="ja-JP" altLang="en-US" sz="2800" b="1" dirty="0">
                        <a:solidFill>
                          <a:schemeClr val="bg1"/>
                        </a:solidFill>
                        <a:latin typeface="M PLUS 1" pitchFamily="2" charset="-128"/>
                        <a:ea typeface="M PLUS 1" pitchFamily="2" charset="-128"/>
                        <a:cs typeface="M+ 1c regular" panose="020B0502020203020207" pitchFamily="34" charset="-128"/>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kumimoji="1" lang="ja-JP" altLang="en-US" sz="2800">
                          <a:latin typeface="+mn-ea"/>
                          <a:ea typeface="+mn-ea"/>
                        </a:rPr>
                        <a:t>日頃からの丁寧な手洗い、健康管理</a:t>
                      </a:r>
                      <a:endParaRPr kumimoji="1" lang="en-US" altLang="ja-JP" sz="2800" dirty="0">
                        <a:latin typeface="+mn-ea"/>
                        <a:ea typeface="+mn-ea"/>
                      </a:endParaRPr>
                    </a:p>
                    <a:p>
                      <a:pPr algn="l"/>
                      <a:r>
                        <a:rPr kumimoji="1" lang="ja-JP" altLang="en-US" sz="2800">
                          <a:latin typeface="+mn-ea"/>
                          <a:ea typeface="+mn-ea"/>
                        </a:rPr>
                        <a:t>腹痛や下痢の時は食品を扱わない</a:t>
                      </a:r>
                      <a:endParaRPr kumimoji="1" lang="ja-JP" altLang="en-US" sz="2800" dirty="0">
                        <a:latin typeface="+mn-ea"/>
                        <a:ea typeface="+mn-ea"/>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85524189"/>
                  </a:ext>
                </a:extLst>
              </a:tr>
              <a:tr h="1347227">
                <a:tc>
                  <a:txBody>
                    <a:bodyPr/>
                    <a:lstStyle/>
                    <a:p>
                      <a:pPr algn="ctr"/>
                      <a:r>
                        <a:rPr kumimoji="1" lang="ja-JP" altLang="en-US" sz="2800" b="1">
                          <a:solidFill>
                            <a:schemeClr val="bg1"/>
                          </a:solidFill>
                          <a:latin typeface="M PLUS 1" pitchFamily="2" charset="-128"/>
                          <a:ea typeface="M PLUS 1" pitchFamily="2" charset="-128"/>
                          <a:cs typeface="M+ 1c regular" panose="020B0502020203020207" pitchFamily="34" charset="-128"/>
                        </a:rPr>
                        <a:t>つけない</a:t>
                      </a:r>
                      <a:endParaRPr kumimoji="1" lang="ja-JP" altLang="en-US" sz="2800" b="1" dirty="0">
                        <a:solidFill>
                          <a:schemeClr val="bg1"/>
                        </a:solidFill>
                        <a:latin typeface="M PLUS 1" pitchFamily="2" charset="-128"/>
                        <a:ea typeface="M PLUS 1" pitchFamily="2" charset="-128"/>
                        <a:cs typeface="M+ 1c regular" panose="020B0502020203020207" pitchFamily="34" charset="-128"/>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kumimoji="1" lang="ja-JP" altLang="en-US" sz="2800">
                          <a:latin typeface="+mn-ea"/>
                          <a:ea typeface="+mn-ea"/>
                        </a:rPr>
                        <a:t>調理作業前の手洗い</a:t>
                      </a:r>
                      <a:endParaRPr kumimoji="1" lang="en-US" altLang="ja-JP" sz="2800" dirty="0">
                        <a:latin typeface="+mn-ea"/>
                        <a:ea typeface="+mn-ea"/>
                      </a:endParaRPr>
                    </a:p>
                    <a:p>
                      <a:pPr algn="l"/>
                      <a:r>
                        <a:rPr kumimoji="1" lang="en-US" altLang="ja-JP" sz="2800" dirty="0">
                          <a:latin typeface="+mn-ea"/>
                          <a:ea typeface="+mn-ea"/>
                          <a:hlinkClick r:id="rId3"/>
                        </a:rPr>
                        <a:t>https://youtu.be/z7ifN95YVdM</a:t>
                      </a:r>
                      <a:endParaRPr kumimoji="1" lang="en-US" altLang="ja-JP" sz="2800" dirty="0">
                        <a:latin typeface="+mn-ea"/>
                        <a:ea typeface="+mn-ea"/>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404413344"/>
                  </a:ext>
                </a:extLst>
              </a:tr>
              <a:tr h="2011830">
                <a:tc>
                  <a:txBody>
                    <a:bodyPr/>
                    <a:lstStyle/>
                    <a:p>
                      <a:pPr algn="ctr"/>
                      <a:r>
                        <a:rPr kumimoji="1" lang="ja-JP" altLang="en-US" sz="2800" b="1">
                          <a:solidFill>
                            <a:schemeClr val="bg1"/>
                          </a:solidFill>
                          <a:latin typeface="M PLUS 1" pitchFamily="2" charset="-128"/>
                          <a:ea typeface="M PLUS 1" pitchFamily="2" charset="-128"/>
                          <a:cs typeface="M+ 1c regular" panose="020B0502020203020207" pitchFamily="34" charset="-128"/>
                        </a:rPr>
                        <a:t>やっつける</a:t>
                      </a:r>
                      <a:endParaRPr kumimoji="1" lang="ja-JP" altLang="en-US" sz="2800" b="1" dirty="0">
                        <a:solidFill>
                          <a:schemeClr val="bg1"/>
                        </a:solidFill>
                        <a:latin typeface="M PLUS 1" pitchFamily="2" charset="-128"/>
                        <a:ea typeface="M PLUS 1" pitchFamily="2" charset="-128"/>
                        <a:cs typeface="M+ 1c regular" panose="020B0502020203020207" pitchFamily="34" charset="-128"/>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kumimoji="1" lang="ja-JP" altLang="en-US" sz="2800">
                          <a:latin typeface="+mn-ea"/>
                          <a:ea typeface="+mn-ea"/>
                        </a:rPr>
                        <a:t>中心温度</a:t>
                      </a:r>
                      <a:r>
                        <a:rPr kumimoji="1" lang="en-US" altLang="ja-JP" sz="2800" dirty="0">
                          <a:latin typeface="+mn-ea"/>
                          <a:ea typeface="+mn-ea"/>
                        </a:rPr>
                        <a:t>85℃</a:t>
                      </a:r>
                      <a:r>
                        <a:rPr kumimoji="1" lang="ja-JP" altLang="en-US" sz="2800">
                          <a:latin typeface="+mn-ea"/>
                          <a:ea typeface="+mn-ea"/>
                        </a:rPr>
                        <a:t>以上で</a:t>
                      </a:r>
                      <a:endParaRPr kumimoji="1" lang="en-US" altLang="ja-JP" sz="2800" dirty="0">
                        <a:latin typeface="+mn-ea"/>
                        <a:ea typeface="+mn-ea"/>
                      </a:endParaRPr>
                    </a:p>
                    <a:p>
                      <a:pPr algn="l"/>
                      <a:r>
                        <a:rPr kumimoji="1" lang="en-US" altLang="ja-JP" sz="2800" dirty="0">
                          <a:latin typeface="+mn-ea"/>
                          <a:ea typeface="+mn-ea"/>
                        </a:rPr>
                        <a:t>90</a:t>
                      </a:r>
                      <a:r>
                        <a:rPr kumimoji="1" lang="ja-JP" altLang="en-US" sz="2800">
                          <a:latin typeface="+mn-ea"/>
                          <a:ea typeface="+mn-ea"/>
                        </a:rPr>
                        <a:t>秒以上加熱（しっかり加熱）</a:t>
                      </a:r>
                      <a:endParaRPr kumimoji="1" lang="en-US" altLang="ja-JP" sz="2800" dirty="0">
                        <a:latin typeface="+mn-ea"/>
                        <a:ea typeface="+mn-ea"/>
                      </a:endParaRPr>
                    </a:p>
                    <a:p>
                      <a:pPr algn="l"/>
                      <a:endParaRPr kumimoji="1" lang="en-US" altLang="ja-JP" sz="1000" dirty="0">
                        <a:latin typeface="+mn-ea"/>
                        <a:ea typeface="+mn-ea"/>
                      </a:endParaRPr>
                    </a:p>
                    <a:p>
                      <a:pPr algn="l"/>
                      <a:r>
                        <a:rPr kumimoji="1" lang="ja-JP" altLang="en-US" sz="2800">
                          <a:latin typeface="+mn-ea"/>
                          <a:ea typeface="+mn-ea"/>
                        </a:rPr>
                        <a:t>使用した調理器具も</a:t>
                      </a:r>
                      <a:endParaRPr kumimoji="1" lang="en-US" altLang="ja-JP" sz="2800" dirty="0">
                        <a:latin typeface="+mn-ea"/>
                        <a:ea typeface="+mn-ea"/>
                      </a:endParaRPr>
                    </a:p>
                    <a:p>
                      <a:pPr algn="l"/>
                      <a:r>
                        <a:rPr kumimoji="1" lang="ja-JP" altLang="en-US" sz="2800">
                          <a:latin typeface="+mn-ea"/>
                          <a:ea typeface="+mn-ea"/>
                        </a:rPr>
                        <a:t>熱湯や次亜塩素酸で消毒</a:t>
                      </a:r>
                      <a:endParaRPr kumimoji="1" lang="en-US" altLang="ja-JP" sz="2800" dirty="0">
                        <a:latin typeface="+mn-ea"/>
                        <a:ea typeface="+mn-ea"/>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57305541"/>
                  </a:ext>
                </a:extLst>
              </a:tr>
              <a:tr h="787304">
                <a:tc>
                  <a:txBody>
                    <a:bodyPr/>
                    <a:lstStyle/>
                    <a:p>
                      <a:pPr algn="ctr"/>
                      <a:r>
                        <a:rPr kumimoji="1" lang="ja-JP" altLang="en-US" sz="2800" b="1">
                          <a:solidFill>
                            <a:schemeClr val="bg1"/>
                          </a:solidFill>
                          <a:latin typeface="M PLUS 1" pitchFamily="2" charset="-128"/>
                          <a:ea typeface="M PLUS 1" pitchFamily="2" charset="-128"/>
                          <a:cs typeface="M+ 1c regular" panose="020B0502020203020207" pitchFamily="34" charset="-128"/>
                        </a:rPr>
                        <a:t>拡げない</a:t>
                      </a:r>
                      <a:endParaRPr kumimoji="1" lang="ja-JP" altLang="en-US" sz="2800" b="1" dirty="0">
                        <a:solidFill>
                          <a:schemeClr val="bg1"/>
                        </a:solidFill>
                        <a:latin typeface="M PLUS 1" pitchFamily="2" charset="-128"/>
                        <a:ea typeface="M PLUS 1" pitchFamily="2" charset="-128"/>
                        <a:cs typeface="M+ 1c regular" panose="020B0502020203020207" pitchFamily="34" charset="-128"/>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kumimoji="1" lang="ja-JP" altLang="en-US" sz="2800">
                          <a:latin typeface="+mn-ea"/>
                          <a:ea typeface="+mn-ea"/>
                        </a:rPr>
                        <a:t>消毒や嘔吐物の処理を正しく実施</a:t>
                      </a:r>
                      <a:endParaRPr kumimoji="1" lang="ja-JP" altLang="en-US" sz="2800" dirty="0">
                        <a:latin typeface="+mn-ea"/>
                        <a:ea typeface="+mn-ea"/>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57400591"/>
                  </a:ext>
                </a:extLst>
              </a:tr>
            </a:tbl>
          </a:graphicData>
        </a:graphic>
      </p:graphicFrame>
      <p:sp>
        <p:nvSpPr>
          <p:cNvPr id="7" name="正方形/長方形 6">
            <a:extLst>
              <a:ext uri="{FF2B5EF4-FFF2-40B4-BE49-F238E27FC236}">
                <a16:creationId xmlns:a16="http://schemas.microsoft.com/office/drawing/2014/main" id="{E9EABD25-E0F2-7DD5-507D-D0FD027AA19E}"/>
              </a:ext>
            </a:extLst>
          </p:cNvPr>
          <p:cNvSpPr/>
          <p:nvPr/>
        </p:nvSpPr>
        <p:spPr>
          <a:xfrm>
            <a:off x="7875466" y="6680613"/>
            <a:ext cx="1313180" cy="261610"/>
          </a:xfrm>
          <a:prstGeom prst="rect">
            <a:avLst/>
          </a:prstGeom>
        </p:spPr>
        <p:txBody>
          <a:bodyPr wrap="none">
            <a:spAutoFit/>
          </a:bodyPr>
          <a:lstStyle/>
          <a:p>
            <a:r>
              <a:rPr lang="ja-JP" altLang="en-US" sz="1100"/>
              <a:t>参考：厚生労働省</a:t>
            </a:r>
            <a:endParaRPr lang="en-US" altLang="ja-JP" sz="1100" dirty="0"/>
          </a:p>
        </p:txBody>
      </p:sp>
    </p:spTree>
    <p:extLst>
      <p:ext uri="{BB962C8B-B14F-4D97-AF65-F5344CB8AC3E}">
        <p14:creationId xmlns:p14="http://schemas.microsoft.com/office/powerpoint/2010/main" val="3944085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77E09B0E-960E-3FA1-F2DB-E5E20A480FEB}"/>
              </a:ext>
            </a:extLst>
          </p:cNvPr>
          <p:cNvSpPr/>
          <p:nvPr/>
        </p:nvSpPr>
        <p:spPr>
          <a:xfrm>
            <a:off x="0" y="5143720"/>
            <a:ext cx="9144000" cy="133550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824B9B3E-4648-0D00-DC14-1A693DE1B68C}"/>
              </a:ext>
            </a:extLst>
          </p:cNvPr>
          <p:cNvSpPr>
            <a:spLocks noGrp="1"/>
          </p:cNvSpPr>
          <p:nvPr>
            <p:ph type="title"/>
          </p:nvPr>
        </p:nvSpPr>
        <p:spPr/>
        <p:txBody>
          <a:bodyPr/>
          <a:lstStyle/>
          <a:p>
            <a:r>
              <a:rPr kumimoji="1" lang="ja-JP" altLang="en-US"/>
              <a:t>感染力とウイルス量</a:t>
            </a:r>
          </a:p>
        </p:txBody>
      </p:sp>
      <p:sp>
        <p:nvSpPr>
          <p:cNvPr id="3" name="スライド番号プレースホルダー 2">
            <a:extLst>
              <a:ext uri="{FF2B5EF4-FFF2-40B4-BE49-F238E27FC236}">
                <a16:creationId xmlns:a16="http://schemas.microsoft.com/office/drawing/2014/main" id="{B2421722-7798-020D-92AB-39D052B72ED9}"/>
              </a:ext>
            </a:extLst>
          </p:cNvPr>
          <p:cNvSpPr>
            <a:spLocks noGrp="1"/>
          </p:cNvSpPr>
          <p:nvPr>
            <p:ph type="sldNum" sz="quarter" idx="12"/>
          </p:nvPr>
        </p:nvSpPr>
        <p:spPr/>
        <p:txBody>
          <a:bodyPr/>
          <a:lstStyle/>
          <a:p>
            <a:fld id="{F66AF491-F726-AA4E-99DD-93A9881DD95D}" type="slidenum">
              <a:rPr kumimoji="1" lang="ja-JP" altLang="en-US" smtClean="0"/>
              <a:pPr/>
              <a:t>16</a:t>
            </a:fld>
            <a:endParaRPr kumimoji="1" lang="ja-JP" altLang="en-US"/>
          </a:p>
        </p:txBody>
      </p:sp>
      <p:sp>
        <p:nvSpPr>
          <p:cNvPr id="6" name="テキスト ボックス 5">
            <a:extLst>
              <a:ext uri="{FF2B5EF4-FFF2-40B4-BE49-F238E27FC236}">
                <a16:creationId xmlns:a16="http://schemas.microsoft.com/office/drawing/2014/main" id="{35E6B719-A459-34FB-10D9-1FD6EF4FD5B9}"/>
              </a:ext>
            </a:extLst>
          </p:cNvPr>
          <p:cNvSpPr txBox="1"/>
          <p:nvPr/>
        </p:nvSpPr>
        <p:spPr>
          <a:xfrm>
            <a:off x="778109" y="1022463"/>
            <a:ext cx="5575565" cy="2262158"/>
          </a:xfrm>
          <a:prstGeom prst="rect">
            <a:avLst/>
          </a:prstGeom>
          <a:noFill/>
        </p:spPr>
        <p:txBody>
          <a:bodyPr wrap="none" rtlCol="0">
            <a:spAutoFit/>
          </a:bodyPr>
          <a:lstStyle/>
          <a:p>
            <a:pPr>
              <a:lnSpc>
                <a:spcPct val="150000"/>
              </a:lnSpc>
            </a:pPr>
            <a:r>
              <a:rPr kumimoji="1" lang="ja-JP" altLang="en-US" sz="2400"/>
              <a:t>インフルエンザ感染症</a:t>
            </a:r>
            <a:endParaRPr kumimoji="1" lang="en-US" altLang="ja-JP" sz="2400" dirty="0"/>
          </a:p>
          <a:p>
            <a:pPr>
              <a:lnSpc>
                <a:spcPct val="150000"/>
              </a:lnSpc>
            </a:pPr>
            <a:r>
              <a:rPr kumimoji="1" lang="en-US" altLang="ja-JP" sz="2400" dirty="0"/>
              <a:t>100</a:t>
            </a:r>
            <a:r>
              <a:rPr kumimoji="1" lang="ja-JP" altLang="en-US" sz="2400"/>
              <a:t>万個以上のウイルスへの曝露が必要</a:t>
            </a:r>
            <a:endParaRPr kumimoji="1" lang="en-US" altLang="ja-JP" sz="2400" dirty="0"/>
          </a:p>
          <a:p>
            <a:pPr>
              <a:lnSpc>
                <a:spcPct val="150000"/>
              </a:lnSpc>
            </a:pPr>
            <a:r>
              <a:rPr kumimoji="1" lang="ja-JP" altLang="en-US" sz="2400"/>
              <a:t>ノロウイルス感染性胃腸炎</a:t>
            </a:r>
            <a:endParaRPr kumimoji="1" lang="en-US" altLang="ja-JP" sz="2400" dirty="0"/>
          </a:p>
          <a:p>
            <a:pPr>
              <a:lnSpc>
                <a:spcPct val="150000"/>
              </a:lnSpc>
            </a:pPr>
            <a:r>
              <a:rPr kumimoji="1" lang="en-US" altLang="ja-JP" sz="2400" b="1" dirty="0">
                <a:solidFill>
                  <a:schemeClr val="accent6"/>
                </a:solidFill>
              </a:rPr>
              <a:t>100</a:t>
            </a:r>
            <a:r>
              <a:rPr kumimoji="1" lang="ja-JP" altLang="en-US" sz="2400" b="1">
                <a:solidFill>
                  <a:schemeClr val="accent6"/>
                </a:solidFill>
              </a:rPr>
              <a:t>個以下</a:t>
            </a:r>
            <a:r>
              <a:rPr kumimoji="1" lang="ja-JP" altLang="en-US" sz="2400"/>
              <a:t>のウイルスで感染が成立する</a:t>
            </a:r>
          </a:p>
        </p:txBody>
      </p:sp>
      <p:sp>
        <p:nvSpPr>
          <p:cNvPr id="7" name="テキスト ボックス 6">
            <a:extLst>
              <a:ext uri="{FF2B5EF4-FFF2-40B4-BE49-F238E27FC236}">
                <a16:creationId xmlns:a16="http://schemas.microsoft.com/office/drawing/2014/main" id="{82D46EC3-A353-B20E-4C17-09B72FB91D12}"/>
              </a:ext>
            </a:extLst>
          </p:cNvPr>
          <p:cNvSpPr txBox="1"/>
          <p:nvPr/>
        </p:nvSpPr>
        <p:spPr>
          <a:xfrm>
            <a:off x="778109" y="3824603"/>
            <a:ext cx="5575565" cy="830997"/>
          </a:xfrm>
          <a:prstGeom prst="rect">
            <a:avLst/>
          </a:prstGeom>
          <a:noFill/>
        </p:spPr>
        <p:txBody>
          <a:bodyPr wrap="none" rtlCol="0">
            <a:spAutoFit/>
          </a:bodyPr>
          <a:lstStyle/>
          <a:p>
            <a:r>
              <a:rPr kumimoji="1" lang="ja-JP" altLang="en-US" sz="2400"/>
              <a:t>感染者の嘔吐物１グラムあたり</a:t>
            </a:r>
            <a:endParaRPr kumimoji="1" lang="en-US" altLang="ja-JP" sz="2400" dirty="0"/>
          </a:p>
          <a:p>
            <a:r>
              <a:rPr kumimoji="1" lang="en-US" altLang="ja-JP" sz="2400" b="1" dirty="0">
                <a:solidFill>
                  <a:schemeClr val="accent6"/>
                </a:solidFill>
              </a:rPr>
              <a:t>100</a:t>
            </a:r>
            <a:r>
              <a:rPr kumimoji="1" lang="ja-JP" altLang="en-US" sz="2400" b="1">
                <a:solidFill>
                  <a:schemeClr val="accent6"/>
                </a:solidFill>
              </a:rPr>
              <a:t>万個程度</a:t>
            </a:r>
            <a:r>
              <a:rPr kumimoji="1" lang="ja-JP" altLang="en-US" sz="2400"/>
              <a:t>のウイルスが含まれている</a:t>
            </a:r>
          </a:p>
        </p:txBody>
      </p:sp>
      <p:sp>
        <p:nvSpPr>
          <p:cNvPr id="14" name="正方形/長方形 13">
            <a:extLst>
              <a:ext uri="{FF2B5EF4-FFF2-40B4-BE49-F238E27FC236}">
                <a16:creationId xmlns:a16="http://schemas.microsoft.com/office/drawing/2014/main" id="{C0945B53-6341-63CE-E3CC-683DC314E6DD}"/>
              </a:ext>
            </a:extLst>
          </p:cNvPr>
          <p:cNvSpPr/>
          <p:nvPr/>
        </p:nvSpPr>
        <p:spPr>
          <a:xfrm>
            <a:off x="876060" y="1443789"/>
            <a:ext cx="3298899" cy="123351"/>
          </a:xfrm>
          <a:prstGeom prst="rect">
            <a:avLst/>
          </a:prstGeom>
          <a:solidFill>
            <a:schemeClr val="accent2">
              <a:lumMod val="60000"/>
              <a:lumOff val="4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DF681FBE-E684-EF6B-E574-B0E60A56B2B5}"/>
              </a:ext>
            </a:extLst>
          </p:cNvPr>
          <p:cNvSpPr/>
          <p:nvPr/>
        </p:nvSpPr>
        <p:spPr>
          <a:xfrm>
            <a:off x="876060" y="2522621"/>
            <a:ext cx="3671878" cy="123351"/>
          </a:xfrm>
          <a:prstGeom prst="rect">
            <a:avLst/>
          </a:prstGeom>
          <a:solidFill>
            <a:schemeClr val="accent2">
              <a:lumMod val="60000"/>
              <a:lumOff val="4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872725D9-FBF0-78DA-28D7-F4822117354C}"/>
              </a:ext>
            </a:extLst>
          </p:cNvPr>
          <p:cNvSpPr txBox="1"/>
          <p:nvPr/>
        </p:nvSpPr>
        <p:spPr>
          <a:xfrm>
            <a:off x="786348" y="5414211"/>
            <a:ext cx="7571303" cy="830997"/>
          </a:xfrm>
          <a:prstGeom prst="rect">
            <a:avLst/>
          </a:prstGeom>
          <a:noFill/>
        </p:spPr>
        <p:txBody>
          <a:bodyPr wrap="none" rtlCol="0">
            <a:spAutoFit/>
          </a:bodyPr>
          <a:lstStyle/>
          <a:p>
            <a:r>
              <a:rPr kumimoji="1" lang="ja-JP" altLang="en-US" sz="4800"/>
              <a:t>嘔吐物の処理が非常に重要</a:t>
            </a:r>
          </a:p>
        </p:txBody>
      </p:sp>
    </p:spTree>
    <p:extLst>
      <p:ext uri="{BB962C8B-B14F-4D97-AF65-F5344CB8AC3E}">
        <p14:creationId xmlns:p14="http://schemas.microsoft.com/office/powerpoint/2010/main" val="2532484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8DFDDF-02C2-A5FD-952B-B5D489AEED28}"/>
              </a:ext>
            </a:extLst>
          </p:cNvPr>
          <p:cNvSpPr>
            <a:spLocks noGrp="1"/>
          </p:cNvSpPr>
          <p:nvPr>
            <p:ph type="title"/>
          </p:nvPr>
        </p:nvSpPr>
        <p:spPr/>
        <p:txBody>
          <a:bodyPr/>
          <a:lstStyle/>
          <a:p>
            <a:r>
              <a:rPr kumimoji="1" lang="ja-JP" altLang="en-US"/>
              <a:t>嘔吐物処理</a:t>
            </a:r>
          </a:p>
        </p:txBody>
      </p:sp>
      <p:sp>
        <p:nvSpPr>
          <p:cNvPr id="3" name="スライド番号プレースホルダー 2">
            <a:extLst>
              <a:ext uri="{FF2B5EF4-FFF2-40B4-BE49-F238E27FC236}">
                <a16:creationId xmlns:a16="http://schemas.microsoft.com/office/drawing/2014/main" id="{423D96CB-C307-25C7-95DB-CB61E7BC9451}"/>
              </a:ext>
            </a:extLst>
          </p:cNvPr>
          <p:cNvSpPr>
            <a:spLocks noGrp="1"/>
          </p:cNvSpPr>
          <p:nvPr>
            <p:ph type="sldNum" sz="quarter" idx="12"/>
          </p:nvPr>
        </p:nvSpPr>
        <p:spPr/>
        <p:txBody>
          <a:bodyPr/>
          <a:lstStyle/>
          <a:p>
            <a:fld id="{F66AF491-F726-AA4E-99DD-93A9881DD95D}" type="slidenum">
              <a:rPr kumimoji="1" lang="ja-JP" altLang="en-US" smtClean="0"/>
              <a:pPr/>
              <a:t>17</a:t>
            </a:fld>
            <a:endParaRPr kumimoji="1" lang="ja-JP" altLang="en-US"/>
          </a:p>
        </p:txBody>
      </p:sp>
      <p:sp>
        <p:nvSpPr>
          <p:cNvPr id="4" name="テキスト ボックス 3">
            <a:extLst>
              <a:ext uri="{FF2B5EF4-FFF2-40B4-BE49-F238E27FC236}">
                <a16:creationId xmlns:a16="http://schemas.microsoft.com/office/drawing/2014/main" id="{07B38762-8CD7-488C-B0E7-EFFF88C5D4EF}"/>
              </a:ext>
            </a:extLst>
          </p:cNvPr>
          <p:cNvSpPr txBox="1"/>
          <p:nvPr/>
        </p:nvSpPr>
        <p:spPr>
          <a:xfrm>
            <a:off x="724996" y="940197"/>
            <a:ext cx="2031325" cy="461665"/>
          </a:xfrm>
          <a:prstGeom prst="rect">
            <a:avLst/>
          </a:prstGeom>
          <a:noFill/>
        </p:spPr>
        <p:txBody>
          <a:bodyPr wrap="none" rtlCol="0">
            <a:spAutoFit/>
          </a:bodyPr>
          <a:lstStyle/>
          <a:p>
            <a:r>
              <a:rPr kumimoji="1" lang="ja-JP" altLang="en-US" sz="2400"/>
              <a:t>用意するもの</a:t>
            </a:r>
          </a:p>
        </p:txBody>
      </p:sp>
      <p:grpSp>
        <p:nvGrpSpPr>
          <p:cNvPr id="5" name="グループ化 4">
            <a:extLst>
              <a:ext uri="{FF2B5EF4-FFF2-40B4-BE49-F238E27FC236}">
                <a16:creationId xmlns:a16="http://schemas.microsoft.com/office/drawing/2014/main" id="{F5C40242-8DDB-FA0A-EBFC-FF381B473DE2}"/>
              </a:ext>
            </a:extLst>
          </p:cNvPr>
          <p:cNvGrpSpPr>
            <a:grpSpLocks noChangeAspect="1"/>
          </p:cNvGrpSpPr>
          <p:nvPr/>
        </p:nvGrpSpPr>
        <p:grpSpPr>
          <a:xfrm>
            <a:off x="974866" y="3353612"/>
            <a:ext cx="372522" cy="372522"/>
            <a:chOff x="1221259" y="2011932"/>
            <a:chExt cx="660388" cy="660388"/>
          </a:xfrm>
        </p:grpSpPr>
        <p:sp>
          <p:nvSpPr>
            <p:cNvPr id="6" name="円/楕円 5">
              <a:extLst>
                <a:ext uri="{FF2B5EF4-FFF2-40B4-BE49-F238E27FC236}">
                  <a16:creationId xmlns:a16="http://schemas.microsoft.com/office/drawing/2014/main" id="{0D64F943-7A48-CF33-64A2-D987FA5B46DD}"/>
                </a:ext>
              </a:extLst>
            </p:cNvPr>
            <p:cNvSpPr>
              <a:spLocks noChangeAspect="1"/>
            </p:cNvSpPr>
            <p:nvPr/>
          </p:nvSpPr>
          <p:spPr>
            <a:xfrm>
              <a:off x="1221259" y="2011932"/>
              <a:ext cx="660388" cy="6603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600"/>
            </a:p>
          </p:txBody>
        </p:sp>
        <p:sp>
          <p:nvSpPr>
            <p:cNvPr id="7" name="角丸四角形 6">
              <a:extLst>
                <a:ext uri="{FF2B5EF4-FFF2-40B4-BE49-F238E27FC236}">
                  <a16:creationId xmlns:a16="http://schemas.microsoft.com/office/drawing/2014/main" id="{1170B634-927C-31A3-EBFA-876FCA16576D}"/>
                </a:ext>
              </a:extLst>
            </p:cNvPr>
            <p:cNvSpPr/>
            <p:nvPr/>
          </p:nvSpPr>
          <p:spPr>
            <a:xfrm rot="2702049">
              <a:off x="1350219" y="2395390"/>
              <a:ext cx="213673" cy="5341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sp>
          <p:nvSpPr>
            <p:cNvPr id="8" name="角丸四角形 7">
              <a:extLst>
                <a:ext uri="{FF2B5EF4-FFF2-40B4-BE49-F238E27FC236}">
                  <a16:creationId xmlns:a16="http://schemas.microsoft.com/office/drawing/2014/main" id="{E30CCAD5-95B7-42D7-04BE-42847DDC7EBC}"/>
                </a:ext>
              </a:extLst>
            </p:cNvPr>
            <p:cNvSpPr/>
            <p:nvPr/>
          </p:nvSpPr>
          <p:spPr>
            <a:xfrm rot="8102054">
              <a:off x="1457276" y="2351234"/>
              <a:ext cx="333347" cy="5341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grpSp>
      <p:sp>
        <p:nvSpPr>
          <p:cNvPr id="9" name="テキスト ボックス 8">
            <a:extLst>
              <a:ext uri="{FF2B5EF4-FFF2-40B4-BE49-F238E27FC236}">
                <a16:creationId xmlns:a16="http://schemas.microsoft.com/office/drawing/2014/main" id="{E9603B5C-8077-6C81-58BD-486664E001B1}"/>
              </a:ext>
            </a:extLst>
          </p:cNvPr>
          <p:cNvSpPr txBox="1"/>
          <p:nvPr/>
        </p:nvSpPr>
        <p:spPr>
          <a:xfrm>
            <a:off x="1913021" y="3323375"/>
            <a:ext cx="3775393" cy="523220"/>
          </a:xfrm>
          <a:prstGeom prst="rect">
            <a:avLst/>
          </a:prstGeom>
          <a:noFill/>
        </p:spPr>
        <p:txBody>
          <a:bodyPr wrap="none" rtlCol="0">
            <a:spAutoFit/>
          </a:bodyPr>
          <a:lstStyle/>
          <a:p>
            <a:r>
              <a:rPr kumimoji="1" lang="ja-JP" altLang="en-US" sz="2800"/>
              <a:t>次亜塩素酸ナトリウム</a:t>
            </a:r>
          </a:p>
        </p:txBody>
      </p:sp>
      <p:grpSp>
        <p:nvGrpSpPr>
          <p:cNvPr id="10" name="グループ化 9">
            <a:extLst>
              <a:ext uri="{FF2B5EF4-FFF2-40B4-BE49-F238E27FC236}">
                <a16:creationId xmlns:a16="http://schemas.microsoft.com/office/drawing/2014/main" id="{14C801F7-CE53-E662-372E-B08AB1CC6441}"/>
              </a:ext>
            </a:extLst>
          </p:cNvPr>
          <p:cNvGrpSpPr>
            <a:grpSpLocks noChangeAspect="1"/>
          </p:cNvGrpSpPr>
          <p:nvPr/>
        </p:nvGrpSpPr>
        <p:grpSpPr>
          <a:xfrm>
            <a:off x="974866" y="1572596"/>
            <a:ext cx="372522" cy="372522"/>
            <a:chOff x="1221259" y="2011932"/>
            <a:chExt cx="660388" cy="660388"/>
          </a:xfrm>
        </p:grpSpPr>
        <p:sp>
          <p:nvSpPr>
            <p:cNvPr id="11" name="円/楕円 10">
              <a:extLst>
                <a:ext uri="{FF2B5EF4-FFF2-40B4-BE49-F238E27FC236}">
                  <a16:creationId xmlns:a16="http://schemas.microsoft.com/office/drawing/2014/main" id="{85749A69-7F7B-BF2D-960F-98519CCDC777}"/>
                </a:ext>
              </a:extLst>
            </p:cNvPr>
            <p:cNvSpPr>
              <a:spLocks noChangeAspect="1"/>
            </p:cNvSpPr>
            <p:nvPr/>
          </p:nvSpPr>
          <p:spPr>
            <a:xfrm>
              <a:off x="1221259" y="2011932"/>
              <a:ext cx="660388" cy="6603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600"/>
            </a:p>
          </p:txBody>
        </p:sp>
        <p:sp>
          <p:nvSpPr>
            <p:cNvPr id="12" name="角丸四角形 11">
              <a:extLst>
                <a:ext uri="{FF2B5EF4-FFF2-40B4-BE49-F238E27FC236}">
                  <a16:creationId xmlns:a16="http://schemas.microsoft.com/office/drawing/2014/main" id="{26371DB9-B520-4FDC-E576-26D2B78ABA57}"/>
                </a:ext>
              </a:extLst>
            </p:cNvPr>
            <p:cNvSpPr/>
            <p:nvPr/>
          </p:nvSpPr>
          <p:spPr>
            <a:xfrm rot="2702049">
              <a:off x="1350219" y="2395390"/>
              <a:ext cx="213673" cy="5341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sp>
          <p:nvSpPr>
            <p:cNvPr id="13" name="角丸四角形 12">
              <a:extLst>
                <a:ext uri="{FF2B5EF4-FFF2-40B4-BE49-F238E27FC236}">
                  <a16:creationId xmlns:a16="http://schemas.microsoft.com/office/drawing/2014/main" id="{34CB31EF-8F80-F476-79EF-150FC4A07EB2}"/>
                </a:ext>
              </a:extLst>
            </p:cNvPr>
            <p:cNvSpPr/>
            <p:nvPr/>
          </p:nvSpPr>
          <p:spPr>
            <a:xfrm rot="8102054">
              <a:off x="1457276" y="2351234"/>
              <a:ext cx="333347" cy="5341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grpSp>
      <p:sp>
        <p:nvSpPr>
          <p:cNvPr id="14" name="テキスト ボックス 13">
            <a:extLst>
              <a:ext uri="{FF2B5EF4-FFF2-40B4-BE49-F238E27FC236}">
                <a16:creationId xmlns:a16="http://schemas.microsoft.com/office/drawing/2014/main" id="{A950C573-332B-3CD2-6C9E-0F1B41EE49ED}"/>
              </a:ext>
            </a:extLst>
          </p:cNvPr>
          <p:cNvSpPr txBox="1"/>
          <p:nvPr/>
        </p:nvSpPr>
        <p:spPr>
          <a:xfrm>
            <a:off x="1913021" y="1542359"/>
            <a:ext cx="4852610" cy="523220"/>
          </a:xfrm>
          <a:prstGeom prst="rect">
            <a:avLst/>
          </a:prstGeom>
          <a:noFill/>
        </p:spPr>
        <p:txBody>
          <a:bodyPr wrap="none" rtlCol="0">
            <a:spAutoFit/>
          </a:bodyPr>
          <a:lstStyle/>
          <a:p>
            <a:r>
              <a:rPr kumimoji="1" lang="ja-JP" altLang="en-US" sz="2800"/>
              <a:t>使い捨て手袋、ガウン、手袋</a:t>
            </a:r>
          </a:p>
        </p:txBody>
      </p:sp>
      <p:grpSp>
        <p:nvGrpSpPr>
          <p:cNvPr id="15" name="グループ化 14">
            <a:extLst>
              <a:ext uri="{FF2B5EF4-FFF2-40B4-BE49-F238E27FC236}">
                <a16:creationId xmlns:a16="http://schemas.microsoft.com/office/drawing/2014/main" id="{1D300AA5-EF95-955E-6CBB-A85AAFF10342}"/>
              </a:ext>
            </a:extLst>
          </p:cNvPr>
          <p:cNvGrpSpPr>
            <a:grpSpLocks noChangeAspect="1"/>
          </p:cNvGrpSpPr>
          <p:nvPr/>
        </p:nvGrpSpPr>
        <p:grpSpPr>
          <a:xfrm>
            <a:off x="974866" y="2147245"/>
            <a:ext cx="372522" cy="372522"/>
            <a:chOff x="1221259" y="2011932"/>
            <a:chExt cx="660388" cy="660388"/>
          </a:xfrm>
        </p:grpSpPr>
        <p:sp>
          <p:nvSpPr>
            <p:cNvPr id="16" name="円/楕円 15">
              <a:extLst>
                <a:ext uri="{FF2B5EF4-FFF2-40B4-BE49-F238E27FC236}">
                  <a16:creationId xmlns:a16="http://schemas.microsoft.com/office/drawing/2014/main" id="{30209C6A-7581-3189-64A0-CBDE7C78A22E}"/>
                </a:ext>
              </a:extLst>
            </p:cNvPr>
            <p:cNvSpPr>
              <a:spLocks noChangeAspect="1"/>
            </p:cNvSpPr>
            <p:nvPr/>
          </p:nvSpPr>
          <p:spPr>
            <a:xfrm>
              <a:off x="1221259" y="2011932"/>
              <a:ext cx="660388" cy="6603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600"/>
            </a:p>
          </p:txBody>
        </p:sp>
        <p:sp>
          <p:nvSpPr>
            <p:cNvPr id="17" name="角丸四角形 16">
              <a:extLst>
                <a:ext uri="{FF2B5EF4-FFF2-40B4-BE49-F238E27FC236}">
                  <a16:creationId xmlns:a16="http://schemas.microsoft.com/office/drawing/2014/main" id="{DE787050-1EDF-F344-500B-C069E31D6304}"/>
                </a:ext>
              </a:extLst>
            </p:cNvPr>
            <p:cNvSpPr/>
            <p:nvPr/>
          </p:nvSpPr>
          <p:spPr>
            <a:xfrm rot="2702049">
              <a:off x="1350219" y="2395390"/>
              <a:ext cx="213673" cy="5341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sp>
          <p:nvSpPr>
            <p:cNvPr id="18" name="角丸四角形 17">
              <a:extLst>
                <a:ext uri="{FF2B5EF4-FFF2-40B4-BE49-F238E27FC236}">
                  <a16:creationId xmlns:a16="http://schemas.microsoft.com/office/drawing/2014/main" id="{F803F25C-8974-007C-2946-90D3CEB83397}"/>
                </a:ext>
              </a:extLst>
            </p:cNvPr>
            <p:cNvSpPr/>
            <p:nvPr/>
          </p:nvSpPr>
          <p:spPr>
            <a:xfrm rot="8102054">
              <a:off x="1457276" y="2351234"/>
              <a:ext cx="333347" cy="5341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grpSp>
      <p:sp>
        <p:nvSpPr>
          <p:cNvPr id="19" name="テキスト ボックス 18">
            <a:extLst>
              <a:ext uri="{FF2B5EF4-FFF2-40B4-BE49-F238E27FC236}">
                <a16:creationId xmlns:a16="http://schemas.microsoft.com/office/drawing/2014/main" id="{7849785C-E62E-5601-5638-53E63691D4F6}"/>
              </a:ext>
            </a:extLst>
          </p:cNvPr>
          <p:cNvSpPr txBox="1"/>
          <p:nvPr/>
        </p:nvSpPr>
        <p:spPr>
          <a:xfrm>
            <a:off x="1913021" y="2117008"/>
            <a:ext cx="2698175" cy="523220"/>
          </a:xfrm>
          <a:prstGeom prst="rect">
            <a:avLst/>
          </a:prstGeom>
          <a:noFill/>
        </p:spPr>
        <p:txBody>
          <a:bodyPr wrap="none" rtlCol="0">
            <a:spAutoFit/>
          </a:bodyPr>
          <a:lstStyle/>
          <a:p>
            <a:r>
              <a:rPr kumimoji="1" lang="ja-JP" altLang="en-US" sz="2800"/>
              <a:t>ペーパータオル</a:t>
            </a:r>
          </a:p>
        </p:txBody>
      </p:sp>
      <p:grpSp>
        <p:nvGrpSpPr>
          <p:cNvPr id="20" name="グループ化 19">
            <a:extLst>
              <a:ext uri="{FF2B5EF4-FFF2-40B4-BE49-F238E27FC236}">
                <a16:creationId xmlns:a16="http://schemas.microsoft.com/office/drawing/2014/main" id="{3A81E71B-ED50-E0B3-E1CB-AB1EF61E2930}"/>
              </a:ext>
            </a:extLst>
          </p:cNvPr>
          <p:cNvGrpSpPr>
            <a:grpSpLocks noChangeAspect="1"/>
          </p:cNvGrpSpPr>
          <p:nvPr/>
        </p:nvGrpSpPr>
        <p:grpSpPr>
          <a:xfrm>
            <a:off x="974866" y="2746701"/>
            <a:ext cx="372522" cy="372522"/>
            <a:chOff x="1221259" y="2011932"/>
            <a:chExt cx="660388" cy="660388"/>
          </a:xfrm>
        </p:grpSpPr>
        <p:sp>
          <p:nvSpPr>
            <p:cNvPr id="21" name="円/楕円 20">
              <a:extLst>
                <a:ext uri="{FF2B5EF4-FFF2-40B4-BE49-F238E27FC236}">
                  <a16:creationId xmlns:a16="http://schemas.microsoft.com/office/drawing/2014/main" id="{D5CDD1A7-F66A-5447-53D3-8A761E591FF0}"/>
                </a:ext>
              </a:extLst>
            </p:cNvPr>
            <p:cNvSpPr>
              <a:spLocks noChangeAspect="1"/>
            </p:cNvSpPr>
            <p:nvPr/>
          </p:nvSpPr>
          <p:spPr>
            <a:xfrm>
              <a:off x="1221259" y="2011932"/>
              <a:ext cx="660388" cy="6603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600"/>
            </a:p>
          </p:txBody>
        </p:sp>
        <p:sp>
          <p:nvSpPr>
            <p:cNvPr id="22" name="角丸四角形 21">
              <a:extLst>
                <a:ext uri="{FF2B5EF4-FFF2-40B4-BE49-F238E27FC236}">
                  <a16:creationId xmlns:a16="http://schemas.microsoft.com/office/drawing/2014/main" id="{37F05927-17E6-FB3D-FEEB-50A012C2C00C}"/>
                </a:ext>
              </a:extLst>
            </p:cNvPr>
            <p:cNvSpPr/>
            <p:nvPr/>
          </p:nvSpPr>
          <p:spPr>
            <a:xfrm rot="2702049">
              <a:off x="1350219" y="2395390"/>
              <a:ext cx="213673" cy="5341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sp>
          <p:nvSpPr>
            <p:cNvPr id="23" name="角丸四角形 22">
              <a:extLst>
                <a:ext uri="{FF2B5EF4-FFF2-40B4-BE49-F238E27FC236}">
                  <a16:creationId xmlns:a16="http://schemas.microsoft.com/office/drawing/2014/main" id="{E38A158D-28C8-184B-F36C-9110C2C445FC}"/>
                </a:ext>
              </a:extLst>
            </p:cNvPr>
            <p:cNvSpPr/>
            <p:nvPr/>
          </p:nvSpPr>
          <p:spPr>
            <a:xfrm rot="8102054">
              <a:off x="1457276" y="2351234"/>
              <a:ext cx="333347" cy="5341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grpSp>
      <p:sp>
        <p:nvSpPr>
          <p:cNvPr id="24" name="テキスト ボックス 23">
            <a:extLst>
              <a:ext uri="{FF2B5EF4-FFF2-40B4-BE49-F238E27FC236}">
                <a16:creationId xmlns:a16="http://schemas.microsoft.com/office/drawing/2014/main" id="{A0BA3C7E-936A-1A60-2817-0369BB48F237}"/>
              </a:ext>
            </a:extLst>
          </p:cNvPr>
          <p:cNvSpPr txBox="1"/>
          <p:nvPr/>
        </p:nvSpPr>
        <p:spPr>
          <a:xfrm>
            <a:off x="1913021" y="2716464"/>
            <a:ext cx="1980029" cy="523220"/>
          </a:xfrm>
          <a:prstGeom prst="rect">
            <a:avLst/>
          </a:prstGeom>
          <a:noFill/>
        </p:spPr>
        <p:txBody>
          <a:bodyPr wrap="none" rtlCol="0">
            <a:spAutoFit/>
          </a:bodyPr>
          <a:lstStyle/>
          <a:p>
            <a:r>
              <a:rPr kumimoji="1" lang="ja-JP" altLang="en-US" sz="2800"/>
              <a:t>ビニール袋</a:t>
            </a:r>
          </a:p>
        </p:txBody>
      </p:sp>
      <p:pic>
        <p:nvPicPr>
          <p:cNvPr id="25" name="図 24">
            <a:extLst>
              <a:ext uri="{FF2B5EF4-FFF2-40B4-BE49-F238E27FC236}">
                <a16:creationId xmlns:a16="http://schemas.microsoft.com/office/drawing/2014/main" id="{1EFB4ECC-4662-C7A3-0F0D-D5954D75AE0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4996" y="3922831"/>
            <a:ext cx="7772400" cy="2746114"/>
          </a:xfrm>
          <a:prstGeom prst="rect">
            <a:avLst/>
          </a:prstGeom>
        </p:spPr>
      </p:pic>
      <p:pic>
        <p:nvPicPr>
          <p:cNvPr id="26" name="図 25">
            <a:extLst>
              <a:ext uri="{FF2B5EF4-FFF2-40B4-BE49-F238E27FC236}">
                <a16:creationId xmlns:a16="http://schemas.microsoft.com/office/drawing/2014/main" id="{D0F264D4-0A03-0777-8463-9C00AFB3A5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73837" y="2353349"/>
            <a:ext cx="1415270" cy="1415270"/>
          </a:xfrm>
          <a:prstGeom prst="rect">
            <a:avLst/>
          </a:prstGeom>
        </p:spPr>
      </p:pic>
      <p:pic>
        <p:nvPicPr>
          <p:cNvPr id="27" name="コンテンツ プレースホルダー 4">
            <a:extLst>
              <a:ext uri="{FF2B5EF4-FFF2-40B4-BE49-F238E27FC236}">
                <a16:creationId xmlns:a16="http://schemas.microsoft.com/office/drawing/2014/main" id="{9B39DADB-C8E9-6D05-3F72-63BD1AFEE1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45556" y="2358753"/>
            <a:ext cx="1385423" cy="1385423"/>
          </a:xfrm>
          <a:prstGeom prst="rect">
            <a:avLst/>
          </a:prstGeom>
        </p:spPr>
      </p:pic>
      <p:sp>
        <p:nvSpPr>
          <p:cNvPr id="28" name="正方形/長方形 27">
            <a:extLst>
              <a:ext uri="{FF2B5EF4-FFF2-40B4-BE49-F238E27FC236}">
                <a16:creationId xmlns:a16="http://schemas.microsoft.com/office/drawing/2014/main" id="{7965D6A9-0A00-78DE-604E-C1A2CA5B963D}"/>
              </a:ext>
            </a:extLst>
          </p:cNvPr>
          <p:cNvSpPr/>
          <p:nvPr/>
        </p:nvSpPr>
        <p:spPr>
          <a:xfrm>
            <a:off x="7875466" y="6680613"/>
            <a:ext cx="1313180" cy="261610"/>
          </a:xfrm>
          <a:prstGeom prst="rect">
            <a:avLst/>
          </a:prstGeom>
        </p:spPr>
        <p:txBody>
          <a:bodyPr wrap="none">
            <a:spAutoFit/>
          </a:bodyPr>
          <a:lstStyle/>
          <a:p>
            <a:r>
              <a:rPr lang="ja-JP" altLang="en-US" sz="1100"/>
              <a:t>参考：厚生労働省</a:t>
            </a:r>
            <a:endParaRPr lang="en-US" altLang="ja-JP" sz="1100" dirty="0"/>
          </a:p>
        </p:txBody>
      </p:sp>
    </p:spTree>
    <p:extLst>
      <p:ext uri="{BB962C8B-B14F-4D97-AF65-F5344CB8AC3E}">
        <p14:creationId xmlns:p14="http://schemas.microsoft.com/office/powerpoint/2010/main" val="1491432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3D8ED0-1EB8-6476-04D5-F72BB2C7784E}"/>
              </a:ext>
            </a:extLst>
          </p:cNvPr>
          <p:cNvSpPr>
            <a:spLocks noGrp="1"/>
          </p:cNvSpPr>
          <p:nvPr>
            <p:ph type="title"/>
          </p:nvPr>
        </p:nvSpPr>
        <p:spPr/>
        <p:txBody>
          <a:bodyPr/>
          <a:lstStyle/>
          <a:p>
            <a:r>
              <a:rPr kumimoji="1" lang="ja-JP" altLang="en-US"/>
              <a:t>嘔吐物処理方法</a:t>
            </a:r>
          </a:p>
        </p:txBody>
      </p:sp>
      <p:sp>
        <p:nvSpPr>
          <p:cNvPr id="3" name="スライド番号プレースホルダー 2">
            <a:extLst>
              <a:ext uri="{FF2B5EF4-FFF2-40B4-BE49-F238E27FC236}">
                <a16:creationId xmlns:a16="http://schemas.microsoft.com/office/drawing/2014/main" id="{D6DF1D22-7D02-8F89-A8F7-0E75E56C5C4F}"/>
              </a:ext>
            </a:extLst>
          </p:cNvPr>
          <p:cNvSpPr>
            <a:spLocks noGrp="1"/>
          </p:cNvSpPr>
          <p:nvPr>
            <p:ph type="sldNum" sz="quarter" idx="12"/>
          </p:nvPr>
        </p:nvSpPr>
        <p:spPr/>
        <p:txBody>
          <a:bodyPr/>
          <a:lstStyle/>
          <a:p>
            <a:fld id="{F66AF491-F726-AA4E-99DD-93A9881DD95D}" type="slidenum">
              <a:rPr kumimoji="1" lang="ja-JP" altLang="en-US" smtClean="0"/>
              <a:pPr/>
              <a:t>18</a:t>
            </a:fld>
            <a:endParaRPr kumimoji="1" lang="ja-JP" altLang="en-US"/>
          </a:p>
        </p:txBody>
      </p:sp>
      <p:pic>
        <p:nvPicPr>
          <p:cNvPr id="1026" name="Picture 2" descr="ノロウイルスに要注意！感染経路と予防方法は？ | 暮らしに役立つ情報 | 政府広報オンライン">
            <a:extLst>
              <a:ext uri="{FF2B5EF4-FFF2-40B4-BE49-F238E27FC236}">
                <a16:creationId xmlns:a16="http://schemas.microsoft.com/office/drawing/2014/main" id="{97CCF805-D746-596E-69DB-F0AD45F19A3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2718" y="1014883"/>
            <a:ext cx="4143143" cy="56637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ノロウイルスに要注意！感染経路と予防方法は？ | 暮らしに役立つ情報 | 政府広報オンライン">
            <a:extLst>
              <a:ext uri="{FF2B5EF4-FFF2-40B4-BE49-F238E27FC236}">
                <a16:creationId xmlns:a16="http://schemas.microsoft.com/office/drawing/2014/main" id="{329AFF25-3DBD-1F20-012C-350D61B2399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01590" y="1014883"/>
            <a:ext cx="3870024" cy="355711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A2C2E3AC-B942-54DE-129E-FB60F175F800}"/>
              </a:ext>
            </a:extLst>
          </p:cNvPr>
          <p:cNvSpPr txBox="1"/>
          <p:nvPr/>
        </p:nvSpPr>
        <p:spPr>
          <a:xfrm>
            <a:off x="2463000" y="6162771"/>
            <a:ext cx="1598608" cy="369332"/>
          </a:xfrm>
          <a:prstGeom prst="rect">
            <a:avLst/>
          </a:prstGeom>
          <a:noFill/>
        </p:spPr>
        <p:txBody>
          <a:bodyPr wrap="square" rtlCol="0">
            <a:spAutoFit/>
          </a:bodyPr>
          <a:lstStyle/>
          <a:p>
            <a:r>
              <a:rPr kumimoji="1" lang="en-US" altLang="ja-JP" dirty="0"/>
              <a:t>10</a:t>
            </a:r>
            <a:r>
              <a:rPr kumimoji="1" lang="ja-JP" altLang="en-US"/>
              <a:t>分</a:t>
            </a:r>
            <a:r>
              <a:rPr kumimoji="1" lang="en-US" altLang="ja-JP" dirty="0"/>
              <a:t>〜15</a:t>
            </a:r>
            <a:r>
              <a:rPr kumimoji="1" lang="ja-JP" altLang="en-US"/>
              <a:t>分</a:t>
            </a:r>
          </a:p>
        </p:txBody>
      </p:sp>
      <p:sp>
        <p:nvSpPr>
          <p:cNvPr id="5" name="テキスト ボックス 4">
            <a:extLst>
              <a:ext uri="{FF2B5EF4-FFF2-40B4-BE49-F238E27FC236}">
                <a16:creationId xmlns:a16="http://schemas.microsoft.com/office/drawing/2014/main" id="{8CED38E6-CCAC-9525-A729-DFC34A8C58F0}"/>
              </a:ext>
            </a:extLst>
          </p:cNvPr>
          <p:cNvSpPr txBox="1"/>
          <p:nvPr/>
        </p:nvSpPr>
        <p:spPr>
          <a:xfrm>
            <a:off x="2158165" y="2880820"/>
            <a:ext cx="2492990" cy="369332"/>
          </a:xfrm>
          <a:prstGeom prst="rect">
            <a:avLst/>
          </a:prstGeom>
          <a:noFill/>
        </p:spPr>
        <p:txBody>
          <a:bodyPr wrap="none" rtlCol="0">
            <a:spAutoFit/>
          </a:bodyPr>
          <a:lstStyle/>
          <a:p>
            <a:r>
              <a:rPr kumimoji="1" lang="ja-JP" altLang="en-US" b="1">
                <a:solidFill>
                  <a:schemeClr val="accent6"/>
                </a:solidFill>
              </a:rPr>
              <a:t>外側から内側に向けて</a:t>
            </a:r>
          </a:p>
        </p:txBody>
      </p:sp>
      <p:sp>
        <p:nvSpPr>
          <p:cNvPr id="8" name="正方形/長方形 7">
            <a:extLst>
              <a:ext uri="{FF2B5EF4-FFF2-40B4-BE49-F238E27FC236}">
                <a16:creationId xmlns:a16="http://schemas.microsoft.com/office/drawing/2014/main" id="{0FF7D837-7BFF-7964-C69E-407559DE5DAE}"/>
              </a:ext>
            </a:extLst>
          </p:cNvPr>
          <p:cNvSpPr/>
          <p:nvPr/>
        </p:nvSpPr>
        <p:spPr>
          <a:xfrm>
            <a:off x="7875466" y="6680613"/>
            <a:ext cx="1172116" cy="261610"/>
          </a:xfrm>
          <a:prstGeom prst="rect">
            <a:avLst/>
          </a:prstGeom>
        </p:spPr>
        <p:txBody>
          <a:bodyPr wrap="none">
            <a:spAutoFit/>
          </a:bodyPr>
          <a:lstStyle/>
          <a:p>
            <a:r>
              <a:rPr lang="ja-JP" altLang="en-US" sz="1100"/>
              <a:t>参考：政府広報</a:t>
            </a:r>
            <a:endParaRPr lang="en-US" altLang="ja-JP" sz="1100" dirty="0"/>
          </a:p>
        </p:txBody>
      </p:sp>
    </p:spTree>
    <p:extLst>
      <p:ext uri="{BB962C8B-B14F-4D97-AF65-F5344CB8AC3E}">
        <p14:creationId xmlns:p14="http://schemas.microsoft.com/office/powerpoint/2010/main" val="2535102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57DB3300-BB8A-A76C-D1F8-2648D24D0F81}"/>
              </a:ext>
            </a:extLst>
          </p:cNvPr>
          <p:cNvSpPr/>
          <p:nvPr/>
        </p:nvSpPr>
        <p:spPr>
          <a:xfrm>
            <a:off x="295535" y="2562471"/>
            <a:ext cx="8552932" cy="373979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D86370A4-1DE0-1408-4A50-B292CE3ED8EB}"/>
              </a:ext>
            </a:extLst>
          </p:cNvPr>
          <p:cNvSpPr>
            <a:spLocks noGrp="1"/>
          </p:cNvSpPr>
          <p:nvPr>
            <p:ph type="title"/>
          </p:nvPr>
        </p:nvSpPr>
        <p:spPr/>
        <p:txBody>
          <a:bodyPr/>
          <a:lstStyle/>
          <a:p>
            <a:r>
              <a:rPr kumimoji="1" lang="ja-JP" altLang="en-US"/>
              <a:t>感染してしまったら</a:t>
            </a:r>
          </a:p>
        </p:txBody>
      </p:sp>
      <p:sp>
        <p:nvSpPr>
          <p:cNvPr id="3" name="スライド番号プレースホルダー 2">
            <a:extLst>
              <a:ext uri="{FF2B5EF4-FFF2-40B4-BE49-F238E27FC236}">
                <a16:creationId xmlns:a16="http://schemas.microsoft.com/office/drawing/2014/main" id="{F0FF60D0-D50C-A1C4-5476-5390B834BFEB}"/>
              </a:ext>
            </a:extLst>
          </p:cNvPr>
          <p:cNvSpPr>
            <a:spLocks noGrp="1"/>
          </p:cNvSpPr>
          <p:nvPr>
            <p:ph type="sldNum" sz="quarter" idx="12"/>
          </p:nvPr>
        </p:nvSpPr>
        <p:spPr/>
        <p:txBody>
          <a:bodyPr/>
          <a:lstStyle/>
          <a:p>
            <a:fld id="{F66AF491-F726-AA4E-99DD-93A9881DD95D}" type="slidenum">
              <a:rPr kumimoji="1" lang="ja-JP" altLang="en-US" smtClean="0"/>
              <a:pPr/>
              <a:t>19</a:t>
            </a:fld>
            <a:endParaRPr kumimoji="1" lang="ja-JP" altLang="en-US"/>
          </a:p>
        </p:txBody>
      </p:sp>
      <p:sp>
        <p:nvSpPr>
          <p:cNvPr id="6" name="テキスト ボックス 5">
            <a:extLst>
              <a:ext uri="{FF2B5EF4-FFF2-40B4-BE49-F238E27FC236}">
                <a16:creationId xmlns:a16="http://schemas.microsoft.com/office/drawing/2014/main" id="{06A1A453-C5E1-D86D-143E-A87E570092AA}"/>
              </a:ext>
            </a:extLst>
          </p:cNvPr>
          <p:cNvSpPr txBox="1"/>
          <p:nvPr/>
        </p:nvSpPr>
        <p:spPr>
          <a:xfrm>
            <a:off x="646570" y="1252994"/>
            <a:ext cx="3775393" cy="523220"/>
          </a:xfrm>
          <a:prstGeom prst="rect">
            <a:avLst/>
          </a:prstGeom>
          <a:noFill/>
        </p:spPr>
        <p:txBody>
          <a:bodyPr wrap="none" rtlCol="0">
            <a:spAutoFit/>
          </a:bodyPr>
          <a:lstStyle/>
          <a:p>
            <a:r>
              <a:rPr kumimoji="1" lang="ja-JP" altLang="en-US" sz="2800" b="1">
                <a:solidFill>
                  <a:schemeClr val="accent6"/>
                </a:solidFill>
              </a:rPr>
              <a:t>特効薬はありません！</a:t>
            </a:r>
            <a:endParaRPr kumimoji="1" lang="en-US" altLang="ja-JP" sz="2800" b="1" dirty="0">
              <a:solidFill>
                <a:schemeClr val="accent6"/>
              </a:solidFill>
            </a:endParaRPr>
          </a:p>
        </p:txBody>
      </p:sp>
      <p:sp>
        <p:nvSpPr>
          <p:cNvPr id="7" name="テキスト ボックス 6">
            <a:extLst>
              <a:ext uri="{FF2B5EF4-FFF2-40B4-BE49-F238E27FC236}">
                <a16:creationId xmlns:a16="http://schemas.microsoft.com/office/drawing/2014/main" id="{6A47182B-9C11-33AA-B6FA-EE3118893EB2}"/>
              </a:ext>
            </a:extLst>
          </p:cNvPr>
          <p:cNvSpPr txBox="1"/>
          <p:nvPr/>
        </p:nvSpPr>
        <p:spPr>
          <a:xfrm>
            <a:off x="888011" y="2908873"/>
            <a:ext cx="8186857" cy="3046988"/>
          </a:xfrm>
          <a:prstGeom prst="rect">
            <a:avLst/>
          </a:prstGeom>
          <a:noFill/>
        </p:spPr>
        <p:txBody>
          <a:bodyPr wrap="none" rtlCol="0">
            <a:spAutoFit/>
          </a:bodyPr>
          <a:lstStyle/>
          <a:p>
            <a:r>
              <a:rPr kumimoji="1" lang="ja-JP" altLang="en-US" sz="2400"/>
              <a:t>感染を拡げないために</a:t>
            </a:r>
            <a:endParaRPr kumimoji="1" lang="en-US" altLang="ja-JP" sz="2400" dirty="0"/>
          </a:p>
          <a:p>
            <a:r>
              <a:rPr kumimoji="1" lang="ja-JP" altLang="en-US" sz="2400"/>
              <a:t>職場や学校には行かず、自宅で療養しましょう。</a:t>
            </a:r>
            <a:endParaRPr kumimoji="1" lang="en-US" altLang="ja-JP" sz="2400" dirty="0"/>
          </a:p>
          <a:p>
            <a:endParaRPr kumimoji="1" lang="en-US" altLang="ja-JP" sz="2400" dirty="0"/>
          </a:p>
          <a:p>
            <a:r>
              <a:rPr kumimoji="1" lang="ja-JP" altLang="en-US" sz="2400"/>
              <a:t>脱水を防ぐために、可能な範囲で</a:t>
            </a:r>
            <a:endParaRPr kumimoji="1" lang="en-US" altLang="ja-JP" sz="2400" dirty="0"/>
          </a:p>
          <a:p>
            <a:r>
              <a:rPr kumimoji="1" lang="ja-JP" altLang="en-US" sz="2400"/>
              <a:t>スポーツドリンクや経口補水液を飲みましょう。</a:t>
            </a:r>
            <a:endParaRPr kumimoji="1" lang="en-US" altLang="ja-JP" sz="2400" dirty="0"/>
          </a:p>
          <a:p>
            <a:endParaRPr kumimoji="1" lang="en-US" altLang="ja-JP" sz="2400" dirty="0"/>
          </a:p>
          <a:p>
            <a:r>
              <a:rPr kumimoji="1" lang="ja-JP" altLang="en-US" sz="2400"/>
              <a:t>下痢止めや吐き気止めはウイルスを排出を妨げるので、</a:t>
            </a:r>
            <a:endParaRPr kumimoji="1" lang="en-US" altLang="ja-JP" sz="2400" dirty="0"/>
          </a:p>
          <a:p>
            <a:r>
              <a:rPr kumimoji="1" lang="ja-JP" altLang="en-US" sz="2400"/>
              <a:t>飲まないようにしましょう。</a:t>
            </a:r>
            <a:endParaRPr kumimoji="1" lang="en-US" altLang="ja-JP" sz="2400" dirty="0"/>
          </a:p>
        </p:txBody>
      </p:sp>
      <p:sp>
        <p:nvSpPr>
          <p:cNvPr id="8" name="片側の 2 つの角を丸めた四角形 7">
            <a:extLst>
              <a:ext uri="{FF2B5EF4-FFF2-40B4-BE49-F238E27FC236}">
                <a16:creationId xmlns:a16="http://schemas.microsoft.com/office/drawing/2014/main" id="{C59FBBF0-7859-5B85-586A-4E9DCB317CCC}"/>
              </a:ext>
            </a:extLst>
          </p:cNvPr>
          <p:cNvSpPr/>
          <p:nvPr/>
        </p:nvSpPr>
        <p:spPr>
          <a:xfrm>
            <a:off x="295533" y="2043416"/>
            <a:ext cx="2455753" cy="519055"/>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t>注意点</a:t>
            </a:r>
          </a:p>
        </p:txBody>
      </p:sp>
      <p:pic>
        <p:nvPicPr>
          <p:cNvPr id="13" name="グラフィックス 12" descr="チェックマークを付けたチェック ボックス 単色塗りつぶし">
            <a:extLst>
              <a:ext uri="{FF2B5EF4-FFF2-40B4-BE49-F238E27FC236}">
                <a16:creationId xmlns:a16="http://schemas.microsoft.com/office/drawing/2014/main" id="{B5581192-C161-7620-864C-B8D8879C1DC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534" y="2998346"/>
            <a:ext cx="674577" cy="674577"/>
          </a:xfrm>
          <a:prstGeom prst="rect">
            <a:avLst/>
          </a:prstGeom>
        </p:spPr>
      </p:pic>
      <p:pic>
        <p:nvPicPr>
          <p:cNvPr id="14" name="グラフィックス 13" descr="チェックマークを付けたチェック ボックス 単色塗りつぶし">
            <a:extLst>
              <a:ext uri="{FF2B5EF4-FFF2-40B4-BE49-F238E27FC236}">
                <a16:creationId xmlns:a16="http://schemas.microsoft.com/office/drawing/2014/main" id="{D4B68468-A9CC-DBE7-8065-02F4C3EF4B8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9282" y="4094641"/>
            <a:ext cx="674577" cy="674577"/>
          </a:xfrm>
          <a:prstGeom prst="rect">
            <a:avLst/>
          </a:prstGeom>
        </p:spPr>
      </p:pic>
      <p:pic>
        <p:nvPicPr>
          <p:cNvPr id="15" name="グラフィックス 14" descr="チェックマークを付けたチェック ボックス 単色塗りつぶし">
            <a:extLst>
              <a:ext uri="{FF2B5EF4-FFF2-40B4-BE49-F238E27FC236}">
                <a16:creationId xmlns:a16="http://schemas.microsoft.com/office/drawing/2014/main" id="{3B8D042F-076F-1E04-C8E5-D26BBB42D31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9282" y="5190493"/>
            <a:ext cx="674577" cy="674577"/>
          </a:xfrm>
          <a:prstGeom prst="rect">
            <a:avLst/>
          </a:prstGeom>
        </p:spPr>
      </p:pic>
    </p:spTree>
    <p:extLst>
      <p:ext uri="{BB962C8B-B14F-4D97-AF65-F5344CB8AC3E}">
        <p14:creationId xmlns:p14="http://schemas.microsoft.com/office/powerpoint/2010/main" val="1464962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A49E72-1701-502A-5EE5-7A55E34EFF36}"/>
              </a:ext>
            </a:extLst>
          </p:cNvPr>
          <p:cNvSpPr>
            <a:spLocks noGrp="1"/>
          </p:cNvSpPr>
          <p:nvPr>
            <p:ph type="title"/>
          </p:nvPr>
        </p:nvSpPr>
        <p:spPr/>
        <p:txBody>
          <a:bodyPr/>
          <a:lstStyle/>
          <a:p>
            <a:r>
              <a:rPr kumimoji="1" lang="ja-JP" altLang="en-US"/>
              <a:t>基本情報</a:t>
            </a:r>
          </a:p>
        </p:txBody>
      </p:sp>
      <p:sp>
        <p:nvSpPr>
          <p:cNvPr id="3" name="スライド番号プレースホルダー 2">
            <a:extLst>
              <a:ext uri="{FF2B5EF4-FFF2-40B4-BE49-F238E27FC236}">
                <a16:creationId xmlns:a16="http://schemas.microsoft.com/office/drawing/2014/main" id="{4BD71101-8949-9343-BE89-034BCE22CDBD}"/>
              </a:ext>
            </a:extLst>
          </p:cNvPr>
          <p:cNvSpPr>
            <a:spLocks noGrp="1"/>
          </p:cNvSpPr>
          <p:nvPr>
            <p:ph type="sldNum" sz="quarter" idx="12"/>
          </p:nvPr>
        </p:nvSpPr>
        <p:spPr/>
        <p:txBody>
          <a:bodyPr/>
          <a:lstStyle/>
          <a:p>
            <a:fld id="{F66AF491-F726-AA4E-99DD-93A9881DD95D}" type="slidenum">
              <a:rPr kumimoji="1" lang="ja-JP" altLang="en-US" smtClean="0"/>
              <a:pPr/>
              <a:t>2</a:t>
            </a:fld>
            <a:endParaRPr kumimoji="1" lang="ja-JP" altLang="en-US"/>
          </a:p>
        </p:txBody>
      </p:sp>
      <p:graphicFrame>
        <p:nvGraphicFramePr>
          <p:cNvPr id="5" name="表 4">
            <a:extLst>
              <a:ext uri="{FF2B5EF4-FFF2-40B4-BE49-F238E27FC236}">
                <a16:creationId xmlns:a16="http://schemas.microsoft.com/office/drawing/2014/main" id="{6D29C3B0-B8A3-8836-189B-DCB5C8D46E69}"/>
              </a:ext>
            </a:extLst>
          </p:cNvPr>
          <p:cNvGraphicFramePr>
            <a:graphicFrameLocks noGrp="1"/>
          </p:cNvGraphicFramePr>
          <p:nvPr>
            <p:extLst>
              <p:ext uri="{D42A27DB-BD31-4B8C-83A1-F6EECF244321}">
                <p14:modId xmlns:p14="http://schemas.microsoft.com/office/powerpoint/2010/main" val="2161593684"/>
              </p:ext>
            </p:extLst>
          </p:nvPr>
        </p:nvGraphicFramePr>
        <p:xfrm>
          <a:off x="139866" y="1168202"/>
          <a:ext cx="8864267" cy="5151120"/>
        </p:xfrm>
        <a:graphic>
          <a:graphicData uri="http://schemas.openxmlformats.org/drawingml/2006/table">
            <a:tbl>
              <a:tblPr firstRow="1" bandRow="1">
                <a:tableStyleId>{5940675A-B579-460E-94D1-54222C63F5DA}</a:tableStyleId>
              </a:tblPr>
              <a:tblGrid>
                <a:gridCol w="2025818">
                  <a:extLst>
                    <a:ext uri="{9D8B030D-6E8A-4147-A177-3AD203B41FA5}">
                      <a16:colId xmlns:a16="http://schemas.microsoft.com/office/drawing/2014/main" val="3653326151"/>
                    </a:ext>
                  </a:extLst>
                </a:gridCol>
                <a:gridCol w="6838449">
                  <a:extLst>
                    <a:ext uri="{9D8B030D-6E8A-4147-A177-3AD203B41FA5}">
                      <a16:colId xmlns:a16="http://schemas.microsoft.com/office/drawing/2014/main" val="1847669527"/>
                    </a:ext>
                  </a:extLst>
                </a:gridCol>
              </a:tblGrid>
              <a:tr h="794070">
                <a:tc>
                  <a:txBody>
                    <a:bodyPr/>
                    <a:lstStyle/>
                    <a:p>
                      <a:pPr algn="ctr"/>
                      <a:r>
                        <a:rPr kumimoji="1" lang="ja-JP" altLang="en-US" sz="2800" b="1" dirty="0">
                          <a:solidFill>
                            <a:schemeClr val="bg1"/>
                          </a:solidFill>
                          <a:latin typeface="M PLUS 1" pitchFamily="2" charset="-128"/>
                          <a:ea typeface="M PLUS 1" pitchFamily="2" charset="-128"/>
                          <a:cs typeface="M+ 1c regular" panose="020B0502020203020207" pitchFamily="34" charset="-128"/>
                        </a:rPr>
                        <a:t>特徴・症状</a:t>
                      </a: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kumimoji="1" lang="en-US" altLang="ja-JP" sz="2800" dirty="0">
                          <a:latin typeface="+mn-ea"/>
                          <a:ea typeface="+mn-ea"/>
                        </a:rPr>
                        <a:t>38</a:t>
                      </a:r>
                      <a:r>
                        <a:rPr kumimoji="1" lang="ja-JP" altLang="en-US" sz="2800" dirty="0">
                          <a:latin typeface="+mn-ea"/>
                          <a:ea typeface="+mn-ea"/>
                        </a:rPr>
                        <a:t>℃以上の発熱、頭痛、</a:t>
                      </a:r>
                      <a:r>
                        <a:rPr kumimoji="1" lang="ja-JP" altLang="en-US" sz="2800" dirty="0">
                          <a:solidFill>
                            <a:srgbClr val="FF0000"/>
                          </a:solidFill>
                          <a:latin typeface="+mn-ea"/>
                          <a:ea typeface="+mn-ea"/>
                        </a:rPr>
                        <a:t>関節痛</a:t>
                      </a:r>
                      <a:r>
                        <a:rPr kumimoji="1" lang="ja-JP" altLang="en-US" sz="2800" dirty="0">
                          <a:latin typeface="+mn-ea"/>
                          <a:ea typeface="+mn-ea"/>
                        </a:rPr>
                        <a:t>、</a:t>
                      </a:r>
                      <a:r>
                        <a:rPr kumimoji="1" lang="ja-JP" altLang="en-US" sz="2800" dirty="0">
                          <a:solidFill>
                            <a:srgbClr val="FF0000"/>
                          </a:solidFill>
                          <a:latin typeface="+mn-ea"/>
                          <a:ea typeface="+mn-ea"/>
                        </a:rPr>
                        <a:t>筋肉痛</a:t>
                      </a:r>
                      <a:r>
                        <a:rPr kumimoji="1" lang="ja-JP" altLang="en-US" sz="2800" dirty="0">
                          <a:latin typeface="+mn-ea"/>
                          <a:ea typeface="+mn-ea"/>
                        </a:rPr>
                        <a:t>、全身倦怠感などの全身症状を伴う</a:t>
                      </a:r>
                      <a:endParaRPr kumimoji="1" lang="en-US" altLang="ja-JP" sz="2800" dirty="0">
                        <a:latin typeface="+mn-ea"/>
                        <a:ea typeface="+mn-ea"/>
                      </a:endParaRPr>
                    </a:p>
                    <a:p>
                      <a:pPr algn="l"/>
                      <a:r>
                        <a:rPr kumimoji="1" lang="ja-JP" altLang="en-US" sz="2800" dirty="0">
                          <a:latin typeface="+mn-ea"/>
                          <a:ea typeface="+mn-ea"/>
                        </a:rPr>
                        <a:t>短期間に多くの人が感染する感染症。</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85524189"/>
                  </a:ext>
                </a:extLst>
              </a:tr>
              <a:tr h="800100">
                <a:tc>
                  <a:txBody>
                    <a:bodyPr/>
                    <a:lstStyle/>
                    <a:p>
                      <a:pPr algn="ctr"/>
                      <a:r>
                        <a:rPr kumimoji="1" lang="ja-JP" altLang="en-US" sz="2800" b="1" dirty="0">
                          <a:solidFill>
                            <a:schemeClr val="bg1"/>
                          </a:solidFill>
                          <a:latin typeface="M PLUS 1" pitchFamily="2" charset="-128"/>
                          <a:ea typeface="M PLUS 1" pitchFamily="2" charset="-128"/>
                          <a:cs typeface="M+ 1c regular" panose="020B0502020203020207" pitchFamily="34" charset="-128"/>
                        </a:rPr>
                        <a:t>発病期間</a:t>
                      </a: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kumimoji="1" lang="ja-JP" altLang="en-US" sz="2800" dirty="0">
                          <a:latin typeface="+mn-ea"/>
                          <a:ea typeface="+mn-ea"/>
                        </a:rPr>
                        <a:t>感染後</a:t>
                      </a:r>
                      <a:r>
                        <a:rPr kumimoji="1" lang="en-US" altLang="ja-JP" sz="2800" dirty="0">
                          <a:latin typeface="+mn-ea"/>
                          <a:ea typeface="+mn-ea"/>
                        </a:rPr>
                        <a:t>1</a:t>
                      </a:r>
                      <a:r>
                        <a:rPr kumimoji="1" lang="ja-JP" altLang="en-US" sz="2800" dirty="0">
                          <a:latin typeface="+mn-ea"/>
                          <a:ea typeface="+mn-ea"/>
                        </a:rPr>
                        <a:t>～</a:t>
                      </a:r>
                      <a:r>
                        <a:rPr kumimoji="1" lang="en-US" altLang="ja-JP" sz="2800" dirty="0">
                          <a:latin typeface="+mn-ea"/>
                          <a:ea typeface="+mn-ea"/>
                        </a:rPr>
                        <a:t>5</a:t>
                      </a:r>
                      <a:r>
                        <a:rPr kumimoji="1" lang="ja-JP" altLang="en-US" sz="2800" dirty="0">
                          <a:latin typeface="+mn-ea"/>
                          <a:ea typeface="+mn-ea"/>
                        </a:rPr>
                        <a:t>日で発症</a:t>
                      </a:r>
                      <a:r>
                        <a:rPr kumimoji="1" lang="ja-JP" altLang="en-US" sz="2800">
                          <a:latin typeface="+mn-ea"/>
                          <a:ea typeface="+mn-ea"/>
                        </a:rPr>
                        <a:t>し、</a:t>
                      </a:r>
                      <a:endParaRPr kumimoji="1" lang="en-US" altLang="ja-JP" sz="2800" dirty="0">
                        <a:latin typeface="+mn-ea"/>
                        <a:ea typeface="+mn-ea"/>
                      </a:endParaRPr>
                    </a:p>
                    <a:p>
                      <a:pPr algn="l"/>
                      <a:r>
                        <a:rPr kumimoji="1" lang="ja-JP" altLang="en-US" sz="2800">
                          <a:latin typeface="+mn-ea"/>
                          <a:ea typeface="+mn-ea"/>
                        </a:rPr>
                        <a:t>発熱</a:t>
                      </a:r>
                      <a:r>
                        <a:rPr kumimoji="1" lang="ja-JP" altLang="en-US" sz="2800" dirty="0">
                          <a:latin typeface="+mn-ea"/>
                          <a:ea typeface="+mn-ea"/>
                        </a:rPr>
                        <a:t>してから</a:t>
                      </a:r>
                      <a:r>
                        <a:rPr kumimoji="1" lang="en-US" altLang="ja-JP" sz="2800" dirty="0">
                          <a:solidFill>
                            <a:schemeClr val="accent6"/>
                          </a:solidFill>
                          <a:latin typeface="+mn-ea"/>
                          <a:ea typeface="+mn-ea"/>
                        </a:rPr>
                        <a:t>3</a:t>
                      </a:r>
                      <a:r>
                        <a:rPr kumimoji="1" lang="ja-JP" altLang="en-US" sz="2800" dirty="0">
                          <a:solidFill>
                            <a:schemeClr val="accent6"/>
                          </a:solidFill>
                          <a:latin typeface="+mn-ea"/>
                          <a:ea typeface="+mn-ea"/>
                        </a:rPr>
                        <a:t>～</a:t>
                      </a:r>
                      <a:r>
                        <a:rPr kumimoji="1" lang="en-US" altLang="ja-JP" sz="2800" dirty="0">
                          <a:solidFill>
                            <a:schemeClr val="accent6"/>
                          </a:solidFill>
                          <a:latin typeface="+mn-ea"/>
                          <a:ea typeface="+mn-ea"/>
                        </a:rPr>
                        <a:t>7</a:t>
                      </a:r>
                      <a:r>
                        <a:rPr kumimoji="1" lang="ja-JP" altLang="en-US" sz="2800" dirty="0">
                          <a:solidFill>
                            <a:schemeClr val="accent6"/>
                          </a:solidFill>
                          <a:latin typeface="+mn-ea"/>
                          <a:ea typeface="+mn-ea"/>
                        </a:rPr>
                        <a:t>日</a:t>
                      </a:r>
                      <a:r>
                        <a:rPr kumimoji="1" lang="ja-JP" altLang="en-US" sz="2800" dirty="0">
                          <a:latin typeface="+mn-ea"/>
                          <a:ea typeface="+mn-ea"/>
                        </a:rPr>
                        <a:t>は</a:t>
                      </a:r>
                      <a:r>
                        <a:rPr kumimoji="1" lang="ja-JP" altLang="en-US" sz="2800">
                          <a:latin typeface="+mn-ea"/>
                          <a:ea typeface="+mn-ea"/>
                        </a:rPr>
                        <a:t>ウイルスを排出（</a:t>
                      </a:r>
                      <a:r>
                        <a:rPr kumimoji="1" lang="ja-JP" altLang="en-US" sz="2800" dirty="0">
                          <a:latin typeface="+mn-ea"/>
                          <a:ea typeface="+mn-ea"/>
                        </a:rPr>
                        <a:t>学校保健安全法で</a:t>
                      </a:r>
                      <a:r>
                        <a:rPr kumimoji="1" lang="ja-JP" altLang="en-US" sz="2800">
                          <a:latin typeface="+mn-ea"/>
                          <a:ea typeface="+mn-ea"/>
                        </a:rPr>
                        <a:t>は、</a:t>
                      </a:r>
                      <a:endParaRPr kumimoji="1" lang="en-US" altLang="ja-JP" sz="2800" dirty="0">
                        <a:latin typeface="+mn-ea"/>
                        <a:ea typeface="+mn-ea"/>
                      </a:endParaRPr>
                    </a:p>
                    <a:p>
                      <a:pPr algn="l"/>
                      <a:r>
                        <a:rPr kumimoji="1" lang="ja-JP" altLang="en-US" sz="2800">
                          <a:latin typeface="+mn-ea"/>
                          <a:ea typeface="+mn-ea"/>
                        </a:rPr>
                        <a:t>発熱</a:t>
                      </a:r>
                      <a:r>
                        <a:rPr kumimoji="1" lang="ja-JP" altLang="en-US" sz="2800" dirty="0">
                          <a:latin typeface="+mn-ea"/>
                          <a:ea typeface="+mn-ea"/>
                        </a:rPr>
                        <a:t>後</a:t>
                      </a:r>
                      <a:r>
                        <a:rPr kumimoji="1" lang="en-US" altLang="ja-JP" sz="2800" dirty="0">
                          <a:latin typeface="+mn-ea"/>
                          <a:ea typeface="+mn-ea"/>
                        </a:rPr>
                        <a:t>5</a:t>
                      </a:r>
                      <a:r>
                        <a:rPr kumimoji="1" lang="ja-JP" altLang="en-US" sz="2800" dirty="0">
                          <a:latin typeface="+mn-ea"/>
                          <a:ea typeface="+mn-ea"/>
                        </a:rPr>
                        <a:t>日間、解熱後</a:t>
                      </a:r>
                      <a:r>
                        <a:rPr kumimoji="1" lang="en-US" altLang="ja-JP" sz="2800" dirty="0">
                          <a:latin typeface="+mn-ea"/>
                          <a:ea typeface="+mn-ea"/>
                        </a:rPr>
                        <a:t>2</a:t>
                      </a:r>
                      <a:r>
                        <a:rPr kumimoji="1" lang="ja-JP" altLang="en-US" sz="2800" dirty="0">
                          <a:latin typeface="+mn-ea"/>
                          <a:ea typeface="+mn-ea"/>
                        </a:rPr>
                        <a:t>日間の出席</a:t>
                      </a:r>
                      <a:r>
                        <a:rPr kumimoji="1" lang="ja-JP" altLang="en-US" sz="2800">
                          <a:latin typeface="+mn-ea"/>
                          <a:ea typeface="+mn-ea"/>
                        </a:rPr>
                        <a:t>停止）</a:t>
                      </a:r>
                      <a:endParaRPr kumimoji="1" lang="ja-JP" altLang="en-US" sz="2800" dirty="0">
                        <a:latin typeface="+mn-ea"/>
                        <a:ea typeface="+mn-ea"/>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404413344"/>
                  </a:ext>
                </a:extLst>
              </a:tr>
              <a:tr h="476250">
                <a:tc>
                  <a:txBody>
                    <a:bodyPr/>
                    <a:lstStyle/>
                    <a:p>
                      <a:pPr algn="ctr"/>
                      <a:r>
                        <a:rPr kumimoji="1" lang="ja-JP" altLang="en-US" sz="2800" b="1" dirty="0">
                          <a:solidFill>
                            <a:schemeClr val="bg1"/>
                          </a:solidFill>
                          <a:latin typeface="M PLUS 1" pitchFamily="2" charset="-128"/>
                          <a:ea typeface="M PLUS 1" pitchFamily="2" charset="-128"/>
                          <a:cs typeface="M+ 1c regular" panose="020B0502020203020207" pitchFamily="34" charset="-128"/>
                        </a:rPr>
                        <a:t>流行期間</a:t>
                      </a: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kumimoji="1" lang="ja-JP" altLang="en-US" sz="2800" dirty="0">
                          <a:latin typeface="+mn-ea"/>
                          <a:ea typeface="+mn-ea"/>
                        </a:rPr>
                        <a:t>例年</a:t>
                      </a:r>
                      <a:r>
                        <a:rPr kumimoji="1" lang="en-US" altLang="ja-JP" sz="2800" dirty="0">
                          <a:latin typeface="+mn-ea"/>
                          <a:ea typeface="+mn-ea"/>
                        </a:rPr>
                        <a:t>12</a:t>
                      </a:r>
                      <a:r>
                        <a:rPr kumimoji="1" lang="ja-JP" altLang="en-US" sz="2800" dirty="0">
                          <a:latin typeface="+mn-ea"/>
                          <a:ea typeface="+mn-ea"/>
                        </a:rPr>
                        <a:t>～</a:t>
                      </a:r>
                      <a:r>
                        <a:rPr kumimoji="1" lang="en-US" altLang="ja-JP" sz="2800" dirty="0">
                          <a:latin typeface="+mn-ea"/>
                          <a:ea typeface="+mn-ea"/>
                        </a:rPr>
                        <a:t>3</a:t>
                      </a:r>
                      <a:r>
                        <a:rPr kumimoji="1" lang="ja-JP" altLang="en-US" sz="2800">
                          <a:latin typeface="+mn-ea"/>
                          <a:ea typeface="+mn-ea"/>
                        </a:rPr>
                        <a:t>月</a:t>
                      </a:r>
                      <a:endParaRPr kumimoji="1" lang="ja-JP" altLang="en-US" sz="2800" dirty="0">
                        <a:latin typeface="+mn-ea"/>
                        <a:ea typeface="+mn-ea"/>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57305541"/>
                  </a:ext>
                </a:extLst>
              </a:tr>
              <a:tr h="476250">
                <a:tc>
                  <a:txBody>
                    <a:bodyPr/>
                    <a:lstStyle/>
                    <a:p>
                      <a:pPr algn="ctr"/>
                      <a:r>
                        <a:rPr kumimoji="1" lang="ja-JP" altLang="en-US" sz="2800" b="1" dirty="0">
                          <a:solidFill>
                            <a:schemeClr val="bg1"/>
                          </a:solidFill>
                          <a:latin typeface="M PLUS 1" pitchFamily="2" charset="-128"/>
                          <a:ea typeface="M PLUS 1" pitchFamily="2" charset="-128"/>
                          <a:cs typeface="M+ 1c regular" panose="020B0502020203020207" pitchFamily="34" charset="-128"/>
                        </a:rPr>
                        <a:t>感染経路</a:t>
                      </a: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kumimoji="1" lang="ja-JP" altLang="en-US" sz="2800" dirty="0">
                          <a:latin typeface="+mn-ea"/>
                          <a:ea typeface="+mn-ea"/>
                        </a:rPr>
                        <a:t>多くは飛沫感染であり、接触感染もある。</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57400591"/>
                  </a:ext>
                </a:extLst>
              </a:tr>
              <a:tr h="417095">
                <a:tc>
                  <a:txBody>
                    <a:bodyPr/>
                    <a:lstStyle/>
                    <a:p>
                      <a:pPr algn="ctr"/>
                      <a:r>
                        <a:rPr kumimoji="1" lang="ja-JP" altLang="en-US" sz="2800" b="1" dirty="0">
                          <a:solidFill>
                            <a:schemeClr val="bg1"/>
                          </a:solidFill>
                          <a:latin typeface="M PLUS 1" pitchFamily="2" charset="-128"/>
                          <a:ea typeface="M PLUS 1" pitchFamily="2" charset="-128"/>
                          <a:cs typeface="M+ 1c regular" panose="020B0502020203020207" pitchFamily="34" charset="-128"/>
                        </a:rPr>
                        <a:t>合併症</a:t>
                      </a:r>
                      <a:endParaRPr kumimoji="1" lang="en-US" altLang="ja-JP" sz="2800" b="1" dirty="0">
                        <a:solidFill>
                          <a:schemeClr val="bg1"/>
                        </a:solidFill>
                        <a:latin typeface="M PLUS 1" pitchFamily="2" charset="-128"/>
                        <a:ea typeface="M PLUS 1" pitchFamily="2" charset="-128"/>
                        <a:cs typeface="M+ 1c regular" panose="020B0502020203020207" pitchFamily="34" charset="-128"/>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kumimoji="1" lang="ja-JP" altLang="en-US" sz="2800" dirty="0">
                          <a:latin typeface="+mn-ea"/>
                          <a:ea typeface="+mn-ea"/>
                        </a:rPr>
                        <a:t>免疫力が低下している</a:t>
                      </a:r>
                      <a:r>
                        <a:rPr kumimoji="1" lang="ja-JP" altLang="en-US" sz="2800">
                          <a:latin typeface="+mn-ea"/>
                          <a:ea typeface="+mn-ea"/>
                        </a:rPr>
                        <a:t>と、</a:t>
                      </a:r>
                      <a:endParaRPr kumimoji="1" lang="en-US" altLang="ja-JP" sz="2800" dirty="0">
                        <a:latin typeface="+mn-ea"/>
                        <a:ea typeface="+mn-ea"/>
                      </a:endParaRPr>
                    </a:p>
                    <a:p>
                      <a:pPr algn="l"/>
                      <a:r>
                        <a:rPr kumimoji="1" lang="ja-JP" altLang="en-US" sz="2800">
                          <a:latin typeface="+mn-ea"/>
                          <a:ea typeface="+mn-ea"/>
                        </a:rPr>
                        <a:t>肺炎</a:t>
                      </a:r>
                      <a:r>
                        <a:rPr kumimoji="1" lang="ja-JP" altLang="en-US" sz="2800" dirty="0">
                          <a:latin typeface="+mn-ea"/>
                          <a:ea typeface="+mn-ea"/>
                        </a:rPr>
                        <a:t>や脳炎などを合併することがある。</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51577782"/>
                  </a:ext>
                </a:extLst>
              </a:tr>
            </a:tbl>
          </a:graphicData>
        </a:graphic>
      </p:graphicFrame>
    </p:spTree>
    <p:extLst>
      <p:ext uri="{BB962C8B-B14F-4D97-AF65-F5344CB8AC3E}">
        <p14:creationId xmlns:p14="http://schemas.microsoft.com/office/powerpoint/2010/main" val="292084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53E7E2-E840-D483-80FF-077FC9D072DC}"/>
              </a:ext>
            </a:extLst>
          </p:cNvPr>
          <p:cNvSpPr>
            <a:spLocks noGrp="1"/>
          </p:cNvSpPr>
          <p:nvPr>
            <p:ph type="title"/>
          </p:nvPr>
        </p:nvSpPr>
        <p:spPr/>
        <p:txBody>
          <a:bodyPr/>
          <a:lstStyle/>
          <a:p>
            <a:r>
              <a:rPr kumimoji="1" lang="ja-JP" altLang="en-US"/>
              <a:t>流行状況</a:t>
            </a:r>
          </a:p>
        </p:txBody>
      </p:sp>
      <p:sp>
        <p:nvSpPr>
          <p:cNvPr id="3" name="スライド番号プレースホルダー 2">
            <a:extLst>
              <a:ext uri="{FF2B5EF4-FFF2-40B4-BE49-F238E27FC236}">
                <a16:creationId xmlns:a16="http://schemas.microsoft.com/office/drawing/2014/main" id="{8673CA4D-CD42-7469-2195-BF5420D7839D}"/>
              </a:ext>
            </a:extLst>
          </p:cNvPr>
          <p:cNvSpPr>
            <a:spLocks noGrp="1"/>
          </p:cNvSpPr>
          <p:nvPr>
            <p:ph type="sldNum" sz="quarter" idx="12"/>
          </p:nvPr>
        </p:nvSpPr>
        <p:spPr/>
        <p:txBody>
          <a:bodyPr/>
          <a:lstStyle/>
          <a:p>
            <a:fld id="{F66AF491-F726-AA4E-99DD-93A9881DD95D}" type="slidenum">
              <a:rPr kumimoji="1" lang="ja-JP" altLang="en-US" smtClean="0"/>
              <a:pPr/>
              <a:t>3</a:t>
            </a:fld>
            <a:endParaRPr kumimoji="1" lang="ja-JP" altLang="en-US"/>
          </a:p>
        </p:txBody>
      </p:sp>
      <p:pic>
        <p:nvPicPr>
          <p:cNvPr id="4" name="図 3">
            <a:extLst>
              <a:ext uri="{FF2B5EF4-FFF2-40B4-BE49-F238E27FC236}">
                <a16:creationId xmlns:a16="http://schemas.microsoft.com/office/drawing/2014/main" id="{3C1354A9-0D05-1B0F-155B-11B3015497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580" y="2681459"/>
            <a:ext cx="6417599" cy="4032849"/>
          </a:xfrm>
          <a:prstGeom prst="rect">
            <a:avLst/>
          </a:prstGeom>
        </p:spPr>
      </p:pic>
      <p:sp>
        <p:nvSpPr>
          <p:cNvPr id="5" name="テキスト ボックス 4">
            <a:extLst>
              <a:ext uri="{FF2B5EF4-FFF2-40B4-BE49-F238E27FC236}">
                <a16:creationId xmlns:a16="http://schemas.microsoft.com/office/drawing/2014/main" id="{BBD7ACC6-458E-4826-F57B-1A45B0FCABA5}"/>
              </a:ext>
            </a:extLst>
          </p:cNvPr>
          <p:cNvSpPr txBox="1"/>
          <p:nvPr/>
        </p:nvSpPr>
        <p:spPr>
          <a:xfrm>
            <a:off x="899343" y="1069152"/>
            <a:ext cx="7366119" cy="523220"/>
          </a:xfrm>
          <a:prstGeom prst="rect">
            <a:avLst/>
          </a:prstGeom>
          <a:noFill/>
        </p:spPr>
        <p:txBody>
          <a:bodyPr wrap="none" rtlCol="0">
            <a:spAutoFit/>
          </a:bodyPr>
          <a:lstStyle/>
          <a:p>
            <a:r>
              <a:rPr kumimoji="1" lang="ja-JP" altLang="en-US" sz="2800"/>
              <a:t>コロナ感染症対策を実施してからは流行せず</a:t>
            </a:r>
          </a:p>
        </p:txBody>
      </p:sp>
      <p:sp>
        <p:nvSpPr>
          <p:cNvPr id="6" name="三角形 5">
            <a:extLst>
              <a:ext uri="{FF2B5EF4-FFF2-40B4-BE49-F238E27FC236}">
                <a16:creationId xmlns:a16="http://schemas.microsoft.com/office/drawing/2014/main" id="{6849A213-26AD-BEDD-25C0-0CFB756A0997}"/>
              </a:ext>
            </a:extLst>
          </p:cNvPr>
          <p:cNvSpPr/>
          <p:nvPr/>
        </p:nvSpPr>
        <p:spPr>
          <a:xfrm rot="10800000">
            <a:off x="2975810" y="1630973"/>
            <a:ext cx="3192379" cy="187761"/>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06960096-DB41-5CDB-322F-29EDF94D53DF}"/>
              </a:ext>
            </a:extLst>
          </p:cNvPr>
          <p:cNvSpPr txBox="1"/>
          <p:nvPr/>
        </p:nvSpPr>
        <p:spPr>
          <a:xfrm>
            <a:off x="719806" y="1988487"/>
            <a:ext cx="7725192" cy="523220"/>
          </a:xfrm>
          <a:prstGeom prst="rect">
            <a:avLst/>
          </a:prstGeom>
          <a:noFill/>
        </p:spPr>
        <p:txBody>
          <a:bodyPr wrap="none" rtlCol="0">
            <a:spAutoFit/>
          </a:bodyPr>
          <a:lstStyle/>
          <a:p>
            <a:r>
              <a:rPr kumimoji="1" lang="ja-JP" altLang="en-US" sz="2800" b="1">
                <a:solidFill>
                  <a:srgbClr val="FF0000"/>
                </a:solidFill>
              </a:rPr>
              <a:t>基本的な感染予防策で流行を防ぐことができる</a:t>
            </a:r>
          </a:p>
        </p:txBody>
      </p:sp>
      <p:sp>
        <p:nvSpPr>
          <p:cNvPr id="9" name="テキスト ボックス 8">
            <a:extLst>
              <a:ext uri="{FF2B5EF4-FFF2-40B4-BE49-F238E27FC236}">
                <a16:creationId xmlns:a16="http://schemas.microsoft.com/office/drawing/2014/main" id="{A4621AB6-6DA4-48C9-EA47-A39802EEF290}"/>
              </a:ext>
            </a:extLst>
          </p:cNvPr>
          <p:cNvSpPr txBox="1"/>
          <p:nvPr/>
        </p:nvSpPr>
        <p:spPr>
          <a:xfrm>
            <a:off x="6168189" y="6437309"/>
            <a:ext cx="3640801" cy="276999"/>
          </a:xfrm>
          <a:prstGeom prst="rect">
            <a:avLst/>
          </a:prstGeom>
          <a:noFill/>
        </p:spPr>
        <p:txBody>
          <a:bodyPr wrap="square">
            <a:spAutoFit/>
          </a:bodyPr>
          <a:lstStyle/>
          <a:p>
            <a:r>
              <a:rPr lang="ja-JP" altLang="en-US" sz="1200">
                <a:hlinkClick r:id="rId4"/>
              </a:rPr>
              <a:t>https://www.niid.go.jp/niid/ja/flu-map.html</a:t>
            </a:r>
            <a:endParaRPr lang="en-US" altLang="ja-JP" sz="1200" dirty="0"/>
          </a:p>
        </p:txBody>
      </p:sp>
      <p:sp>
        <p:nvSpPr>
          <p:cNvPr id="10" name="テキスト ボックス 9">
            <a:extLst>
              <a:ext uri="{FF2B5EF4-FFF2-40B4-BE49-F238E27FC236}">
                <a16:creationId xmlns:a16="http://schemas.microsoft.com/office/drawing/2014/main" id="{A70DFD90-9290-84AD-FE24-8248B51E58C4}"/>
              </a:ext>
            </a:extLst>
          </p:cNvPr>
          <p:cNvSpPr txBox="1"/>
          <p:nvPr/>
        </p:nvSpPr>
        <p:spPr>
          <a:xfrm>
            <a:off x="6145759" y="5929477"/>
            <a:ext cx="2031325" cy="646331"/>
          </a:xfrm>
          <a:prstGeom prst="rect">
            <a:avLst/>
          </a:prstGeom>
          <a:noFill/>
        </p:spPr>
        <p:txBody>
          <a:bodyPr wrap="none" rtlCol="0">
            <a:spAutoFit/>
          </a:bodyPr>
          <a:lstStyle/>
          <a:p>
            <a:r>
              <a:rPr kumimoji="1" lang="ja-JP" altLang="en-US"/>
              <a:t>インフルエンザ</a:t>
            </a:r>
            <a:endParaRPr kumimoji="1" lang="en-US" altLang="ja-JP" dirty="0"/>
          </a:p>
          <a:p>
            <a:r>
              <a:rPr kumimoji="1" lang="ja-JP" altLang="en-US"/>
              <a:t>流行レベルマップ</a:t>
            </a:r>
          </a:p>
        </p:txBody>
      </p:sp>
      <p:sp>
        <p:nvSpPr>
          <p:cNvPr id="11" name="テキスト ボックス 10">
            <a:extLst>
              <a:ext uri="{FF2B5EF4-FFF2-40B4-BE49-F238E27FC236}">
                <a16:creationId xmlns:a16="http://schemas.microsoft.com/office/drawing/2014/main" id="{9995E8CE-07D7-1F93-38A8-5905D4A4AD8F}"/>
              </a:ext>
            </a:extLst>
          </p:cNvPr>
          <p:cNvSpPr txBox="1"/>
          <p:nvPr/>
        </p:nvSpPr>
        <p:spPr>
          <a:xfrm>
            <a:off x="6818260" y="4692703"/>
            <a:ext cx="2111395" cy="923330"/>
          </a:xfrm>
          <a:prstGeom prst="rect">
            <a:avLst/>
          </a:prstGeom>
          <a:noFill/>
        </p:spPr>
        <p:txBody>
          <a:bodyPr wrap="square" rtlCol="0">
            <a:spAutoFit/>
          </a:bodyPr>
          <a:lstStyle/>
          <a:p>
            <a:r>
              <a:rPr kumimoji="1" lang="ja-JP" altLang="en-US" b="1">
                <a:solidFill>
                  <a:srgbClr val="0070C0"/>
                </a:solidFill>
              </a:rPr>
              <a:t>インフルエンザは、</a:t>
            </a:r>
            <a:endParaRPr kumimoji="1" lang="en-US" altLang="ja-JP" b="1" dirty="0">
              <a:solidFill>
                <a:srgbClr val="0070C0"/>
              </a:solidFill>
            </a:endParaRPr>
          </a:p>
          <a:p>
            <a:r>
              <a:rPr lang="ja-JP" altLang="en-US" b="1">
                <a:solidFill>
                  <a:srgbClr val="0070C0"/>
                </a:solidFill>
              </a:rPr>
              <a:t>地域の流行情報は</a:t>
            </a:r>
            <a:endParaRPr lang="en-US" altLang="ja-JP" b="1" dirty="0">
              <a:solidFill>
                <a:srgbClr val="0070C0"/>
              </a:solidFill>
            </a:endParaRPr>
          </a:p>
          <a:p>
            <a:r>
              <a:rPr lang="ja-JP" altLang="en-US" b="1">
                <a:solidFill>
                  <a:srgbClr val="0070C0"/>
                </a:solidFill>
              </a:rPr>
              <a:t>非常に重要！</a:t>
            </a:r>
            <a:endParaRPr kumimoji="1" lang="en-US" altLang="ja-JP" b="1" dirty="0">
              <a:solidFill>
                <a:srgbClr val="0070C0"/>
              </a:solidFill>
            </a:endParaRPr>
          </a:p>
        </p:txBody>
      </p:sp>
      <p:sp>
        <p:nvSpPr>
          <p:cNvPr id="12" name="角丸四角形吹き出し 11">
            <a:extLst>
              <a:ext uri="{FF2B5EF4-FFF2-40B4-BE49-F238E27FC236}">
                <a16:creationId xmlns:a16="http://schemas.microsoft.com/office/drawing/2014/main" id="{627D7415-F07C-445F-2B08-5299638BF23B}"/>
              </a:ext>
            </a:extLst>
          </p:cNvPr>
          <p:cNvSpPr/>
          <p:nvPr/>
        </p:nvSpPr>
        <p:spPr>
          <a:xfrm>
            <a:off x="6731496" y="4571574"/>
            <a:ext cx="2284924" cy="1044459"/>
          </a:xfrm>
          <a:prstGeom prst="wedgeRoundRectCallout">
            <a:avLst>
              <a:gd name="adj1" fmla="val -39191"/>
              <a:gd name="adj2" fmla="val 70990"/>
              <a:gd name="adj3" fmla="val 1666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a:p>
        </p:txBody>
      </p:sp>
    </p:spTree>
    <p:extLst>
      <p:ext uri="{BB962C8B-B14F-4D97-AF65-F5344CB8AC3E}">
        <p14:creationId xmlns:p14="http://schemas.microsoft.com/office/powerpoint/2010/main" val="3877486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68C96D-5D74-1B13-1496-A8236B7ADCAB}"/>
              </a:ext>
            </a:extLst>
          </p:cNvPr>
          <p:cNvSpPr>
            <a:spLocks noGrp="1"/>
          </p:cNvSpPr>
          <p:nvPr>
            <p:ph type="title"/>
          </p:nvPr>
        </p:nvSpPr>
        <p:spPr/>
        <p:txBody>
          <a:bodyPr/>
          <a:lstStyle/>
          <a:p>
            <a:r>
              <a:rPr kumimoji="1" lang="ja-JP" altLang="en-US"/>
              <a:t>過去の感染者動向</a:t>
            </a:r>
          </a:p>
        </p:txBody>
      </p:sp>
      <p:sp>
        <p:nvSpPr>
          <p:cNvPr id="3" name="スライド番号プレースホルダー 2">
            <a:extLst>
              <a:ext uri="{FF2B5EF4-FFF2-40B4-BE49-F238E27FC236}">
                <a16:creationId xmlns:a16="http://schemas.microsoft.com/office/drawing/2014/main" id="{41A36305-88E1-F42F-2B3C-A1EA8DAB30FD}"/>
              </a:ext>
            </a:extLst>
          </p:cNvPr>
          <p:cNvSpPr>
            <a:spLocks noGrp="1"/>
          </p:cNvSpPr>
          <p:nvPr>
            <p:ph type="sldNum" sz="quarter" idx="12"/>
          </p:nvPr>
        </p:nvSpPr>
        <p:spPr/>
        <p:txBody>
          <a:bodyPr/>
          <a:lstStyle/>
          <a:p>
            <a:fld id="{F66AF491-F726-AA4E-99DD-93A9881DD95D}" type="slidenum">
              <a:rPr kumimoji="1" lang="ja-JP" altLang="en-US" smtClean="0"/>
              <a:pPr/>
              <a:t>4</a:t>
            </a:fld>
            <a:endParaRPr kumimoji="1" lang="ja-JP" altLang="en-US"/>
          </a:p>
        </p:txBody>
      </p:sp>
      <p:graphicFrame>
        <p:nvGraphicFramePr>
          <p:cNvPr id="4" name="グラフ 3">
            <a:extLst>
              <a:ext uri="{FF2B5EF4-FFF2-40B4-BE49-F238E27FC236}">
                <a16:creationId xmlns:a16="http://schemas.microsoft.com/office/drawing/2014/main" id="{5D9C89F1-3692-3E6D-239D-11740E71D724}"/>
              </a:ext>
            </a:extLst>
          </p:cNvPr>
          <p:cNvGraphicFramePr/>
          <p:nvPr>
            <p:extLst>
              <p:ext uri="{D42A27DB-BD31-4B8C-83A1-F6EECF244321}">
                <p14:modId xmlns:p14="http://schemas.microsoft.com/office/powerpoint/2010/main" val="2830869922"/>
              </p:ext>
            </p:extLst>
          </p:nvPr>
        </p:nvGraphicFramePr>
        <p:xfrm>
          <a:off x="171793" y="1291132"/>
          <a:ext cx="5324168" cy="5114038"/>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a:extLst>
              <a:ext uri="{FF2B5EF4-FFF2-40B4-BE49-F238E27FC236}">
                <a16:creationId xmlns:a16="http://schemas.microsoft.com/office/drawing/2014/main" id="{71DE4373-24D7-40D3-9EF3-6D7AD1F52725}"/>
              </a:ext>
            </a:extLst>
          </p:cNvPr>
          <p:cNvSpPr txBox="1"/>
          <p:nvPr/>
        </p:nvSpPr>
        <p:spPr>
          <a:xfrm>
            <a:off x="5269250" y="2423373"/>
            <a:ext cx="3877985" cy="830997"/>
          </a:xfrm>
          <a:prstGeom prst="rect">
            <a:avLst/>
          </a:prstGeom>
          <a:noFill/>
        </p:spPr>
        <p:txBody>
          <a:bodyPr wrap="none" rtlCol="0">
            <a:spAutoFit/>
          </a:bodyPr>
          <a:lstStyle/>
          <a:p>
            <a:r>
              <a:rPr kumimoji="1" lang="ja-JP" altLang="en-US" sz="2400"/>
              <a:t>学校や保育園内で流行し、</a:t>
            </a:r>
            <a:endParaRPr kumimoji="1" lang="en-US" altLang="ja-JP" sz="2400" dirty="0"/>
          </a:p>
          <a:p>
            <a:r>
              <a:rPr kumimoji="1" lang="ja-JP" altLang="en-US" sz="2400"/>
              <a:t>家庭内、職場内で流行する</a:t>
            </a:r>
          </a:p>
        </p:txBody>
      </p:sp>
      <p:sp>
        <p:nvSpPr>
          <p:cNvPr id="6" name="テキスト ボックス 5">
            <a:extLst>
              <a:ext uri="{FF2B5EF4-FFF2-40B4-BE49-F238E27FC236}">
                <a16:creationId xmlns:a16="http://schemas.microsoft.com/office/drawing/2014/main" id="{5E8D5323-9B7D-91EE-F8AA-132C256E9D6F}"/>
              </a:ext>
            </a:extLst>
          </p:cNvPr>
          <p:cNvSpPr txBox="1"/>
          <p:nvPr/>
        </p:nvSpPr>
        <p:spPr>
          <a:xfrm>
            <a:off x="5307819" y="3909376"/>
            <a:ext cx="3467616" cy="1569660"/>
          </a:xfrm>
          <a:prstGeom prst="rect">
            <a:avLst/>
          </a:prstGeom>
          <a:noFill/>
        </p:spPr>
        <p:txBody>
          <a:bodyPr wrap="none" rtlCol="0">
            <a:spAutoFit/>
          </a:bodyPr>
          <a:lstStyle/>
          <a:p>
            <a:r>
              <a:rPr kumimoji="1" lang="ja-JP" altLang="en-US" sz="3200"/>
              <a:t>子供がいる家庭や</a:t>
            </a:r>
            <a:endParaRPr kumimoji="1" lang="en-US" altLang="ja-JP" sz="3200" dirty="0"/>
          </a:p>
          <a:p>
            <a:r>
              <a:rPr kumimoji="1" lang="ja-JP" altLang="en-US" sz="3200"/>
              <a:t>子供と接する人は</a:t>
            </a:r>
            <a:endParaRPr kumimoji="1" lang="en-US" altLang="ja-JP" sz="3200" dirty="0"/>
          </a:p>
          <a:p>
            <a:r>
              <a:rPr kumimoji="1" lang="ja-JP" altLang="en-US" sz="3200"/>
              <a:t>要注意！</a:t>
            </a:r>
          </a:p>
        </p:txBody>
      </p:sp>
      <p:sp>
        <p:nvSpPr>
          <p:cNvPr id="7" name="テキスト ボックス 6">
            <a:extLst>
              <a:ext uri="{FF2B5EF4-FFF2-40B4-BE49-F238E27FC236}">
                <a16:creationId xmlns:a16="http://schemas.microsoft.com/office/drawing/2014/main" id="{F328E49A-2F7D-C1CA-DBA9-40E86BF49782}"/>
              </a:ext>
            </a:extLst>
          </p:cNvPr>
          <p:cNvSpPr txBox="1"/>
          <p:nvPr/>
        </p:nvSpPr>
        <p:spPr>
          <a:xfrm>
            <a:off x="5269250" y="1823208"/>
            <a:ext cx="3057247" cy="523220"/>
          </a:xfrm>
          <a:prstGeom prst="rect">
            <a:avLst/>
          </a:prstGeom>
          <a:noFill/>
        </p:spPr>
        <p:txBody>
          <a:bodyPr wrap="none" rtlCol="0">
            <a:spAutoFit/>
          </a:bodyPr>
          <a:lstStyle/>
          <a:p>
            <a:r>
              <a:rPr kumimoji="1" lang="ja-JP" altLang="en-US" sz="2800"/>
              <a:t>過去流行時の傾向</a:t>
            </a:r>
          </a:p>
        </p:txBody>
      </p:sp>
    </p:spTree>
    <p:extLst>
      <p:ext uri="{BB962C8B-B14F-4D97-AF65-F5344CB8AC3E}">
        <p14:creationId xmlns:p14="http://schemas.microsoft.com/office/powerpoint/2010/main" val="672286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9FE4EF-0A10-6D8B-012D-E27A0C03CEDE}"/>
              </a:ext>
            </a:extLst>
          </p:cNvPr>
          <p:cNvSpPr>
            <a:spLocks noGrp="1"/>
          </p:cNvSpPr>
          <p:nvPr>
            <p:ph type="title"/>
          </p:nvPr>
        </p:nvSpPr>
        <p:spPr/>
        <p:txBody>
          <a:bodyPr/>
          <a:lstStyle/>
          <a:p>
            <a:r>
              <a:rPr kumimoji="1" lang="ja-JP" altLang="en-US"/>
              <a:t>感染予防対策</a:t>
            </a:r>
          </a:p>
        </p:txBody>
      </p:sp>
      <p:sp>
        <p:nvSpPr>
          <p:cNvPr id="3" name="スライド番号プレースホルダー 2">
            <a:extLst>
              <a:ext uri="{FF2B5EF4-FFF2-40B4-BE49-F238E27FC236}">
                <a16:creationId xmlns:a16="http://schemas.microsoft.com/office/drawing/2014/main" id="{9AE4CBB2-6CE1-DFF3-8C78-D29A017598DA}"/>
              </a:ext>
            </a:extLst>
          </p:cNvPr>
          <p:cNvSpPr>
            <a:spLocks noGrp="1"/>
          </p:cNvSpPr>
          <p:nvPr>
            <p:ph type="sldNum" sz="quarter" idx="12"/>
          </p:nvPr>
        </p:nvSpPr>
        <p:spPr/>
        <p:txBody>
          <a:bodyPr/>
          <a:lstStyle/>
          <a:p>
            <a:fld id="{F66AF491-F726-AA4E-99DD-93A9881DD95D}" type="slidenum">
              <a:rPr kumimoji="1" lang="ja-JP" altLang="en-US" smtClean="0"/>
              <a:pPr/>
              <a:t>5</a:t>
            </a:fld>
            <a:endParaRPr kumimoji="1" lang="ja-JP" altLang="en-US"/>
          </a:p>
        </p:txBody>
      </p:sp>
      <p:sp>
        <p:nvSpPr>
          <p:cNvPr id="6" name="テキスト ボックス 5">
            <a:extLst>
              <a:ext uri="{FF2B5EF4-FFF2-40B4-BE49-F238E27FC236}">
                <a16:creationId xmlns:a16="http://schemas.microsoft.com/office/drawing/2014/main" id="{5EAA6E02-95DE-9C7A-DEE7-C140A3730CB9}"/>
              </a:ext>
            </a:extLst>
          </p:cNvPr>
          <p:cNvSpPr txBox="1"/>
          <p:nvPr/>
        </p:nvSpPr>
        <p:spPr>
          <a:xfrm>
            <a:off x="752445" y="1915646"/>
            <a:ext cx="9143999" cy="3508653"/>
          </a:xfrm>
          <a:prstGeom prst="rect">
            <a:avLst/>
          </a:prstGeom>
          <a:noFill/>
        </p:spPr>
        <p:txBody>
          <a:bodyPr wrap="square" rtlCol="0">
            <a:spAutoFit/>
          </a:bodyPr>
          <a:lstStyle/>
          <a:p>
            <a:r>
              <a:rPr kumimoji="1" lang="ja-JP" altLang="en-US" sz="3600"/>
              <a:t>流行前の</a:t>
            </a:r>
            <a:r>
              <a:rPr kumimoji="1" lang="ja-JP" altLang="en-US" sz="3600" b="1">
                <a:solidFill>
                  <a:srgbClr val="0070C0"/>
                </a:solidFill>
              </a:rPr>
              <a:t>ワクチン接種</a:t>
            </a:r>
            <a:endParaRPr kumimoji="1" lang="en-US" altLang="ja-JP" sz="3600" b="1" dirty="0">
              <a:solidFill>
                <a:srgbClr val="0070C0"/>
              </a:solidFill>
            </a:endParaRPr>
          </a:p>
          <a:p>
            <a:endParaRPr kumimoji="1" lang="en-US" altLang="ja-JP" sz="1050" b="1" dirty="0">
              <a:solidFill>
                <a:srgbClr val="0432FF"/>
              </a:solidFill>
            </a:endParaRPr>
          </a:p>
          <a:p>
            <a:r>
              <a:rPr lang="ja-JP" altLang="en-US" sz="3600" b="1">
                <a:solidFill>
                  <a:srgbClr val="0070C0"/>
                </a:solidFill>
              </a:rPr>
              <a:t>手洗い、手指消毒、マスク</a:t>
            </a:r>
            <a:endParaRPr lang="en-US" altLang="ja-JP" sz="3600" b="1" dirty="0">
              <a:solidFill>
                <a:srgbClr val="0070C0"/>
              </a:solidFill>
            </a:endParaRPr>
          </a:p>
          <a:p>
            <a:endParaRPr lang="en-US" altLang="ja-JP" sz="1050" b="1" dirty="0">
              <a:solidFill>
                <a:srgbClr val="0432FF"/>
              </a:solidFill>
            </a:endParaRPr>
          </a:p>
          <a:p>
            <a:r>
              <a:rPr kumimoji="1" lang="ja-JP" altLang="en-US" sz="3600"/>
              <a:t>適度な</a:t>
            </a:r>
            <a:r>
              <a:rPr kumimoji="1" lang="ja-JP" altLang="en-US" sz="3600" b="1">
                <a:solidFill>
                  <a:srgbClr val="0070C0"/>
                </a:solidFill>
              </a:rPr>
              <a:t>湿度</a:t>
            </a:r>
            <a:r>
              <a:rPr kumimoji="1" lang="ja-JP" altLang="en-US" sz="3600"/>
              <a:t>の保持（</a:t>
            </a:r>
            <a:r>
              <a:rPr kumimoji="1" lang="en-US" altLang="ja-JP" sz="3600" dirty="0"/>
              <a:t>50-60</a:t>
            </a:r>
            <a:r>
              <a:rPr kumimoji="1" lang="ja-JP" altLang="en-US" sz="3600"/>
              <a:t>％）</a:t>
            </a:r>
            <a:endParaRPr kumimoji="1" lang="en-US" altLang="ja-JP" sz="3600" dirty="0"/>
          </a:p>
          <a:p>
            <a:endParaRPr kumimoji="1" lang="en-US" altLang="ja-JP" sz="1050" dirty="0"/>
          </a:p>
          <a:p>
            <a:r>
              <a:rPr lang="ja-JP" altLang="en-US" sz="3600"/>
              <a:t>十分な</a:t>
            </a:r>
            <a:r>
              <a:rPr lang="ja-JP" altLang="en-US" sz="3600" b="1">
                <a:solidFill>
                  <a:srgbClr val="0070C0"/>
                </a:solidFill>
              </a:rPr>
              <a:t>休養</a:t>
            </a:r>
            <a:r>
              <a:rPr lang="ja-JP" altLang="en-US" sz="3600"/>
              <a:t>とバランスの取れた</a:t>
            </a:r>
            <a:r>
              <a:rPr lang="ja-JP" altLang="en-US" sz="3600" b="1">
                <a:solidFill>
                  <a:srgbClr val="0070C0"/>
                </a:solidFill>
              </a:rPr>
              <a:t>栄養</a:t>
            </a:r>
            <a:r>
              <a:rPr lang="ja-JP" altLang="en-US" sz="3600"/>
              <a:t>摂取</a:t>
            </a:r>
            <a:endParaRPr lang="en-US" altLang="ja-JP" sz="3600" dirty="0"/>
          </a:p>
          <a:p>
            <a:endParaRPr lang="en-US" altLang="ja-JP" sz="1050" dirty="0"/>
          </a:p>
          <a:p>
            <a:r>
              <a:rPr kumimoji="1" lang="ja-JP" altLang="en-US" sz="3600"/>
              <a:t>人混みや繁華街への</a:t>
            </a:r>
            <a:r>
              <a:rPr kumimoji="1" lang="ja-JP" altLang="en-US" sz="3600" b="1">
                <a:solidFill>
                  <a:srgbClr val="0070C0"/>
                </a:solidFill>
              </a:rPr>
              <a:t>外出を避ける</a:t>
            </a:r>
            <a:endParaRPr kumimoji="1" lang="en-US" altLang="ja-JP" sz="3600" b="1" dirty="0">
              <a:solidFill>
                <a:srgbClr val="0070C0"/>
              </a:solidFill>
            </a:endParaRPr>
          </a:p>
        </p:txBody>
      </p:sp>
      <p:pic>
        <p:nvPicPr>
          <p:cNvPr id="9" name="図 8">
            <a:extLst>
              <a:ext uri="{FF2B5EF4-FFF2-40B4-BE49-F238E27FC236}">
                <a16:creationId xmlns:a16="http://schemas.microsoft.com/office/drawing/2014/main" id="{6F1CD62B-0440-EEB0-654C-269857C90F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52136" y="893095"/>
            <a:ext cx="1795736" cy="1670034"/>
          </a:xfrm>
          <a:prstGeom prst="rect">
            <a:avLst/>
          </a:prstGeom>
        </p:spPr>
      </p:pic>
      <p:pic>
        <p:nvPicPr>
          <p:cNvPr id="10" name="図 9">
            <a:extLst>
              <a:ext uri="{FF2B5EF4-FFF2-40B4-BE49-F238E27FC236}">
                <a16:creationId xmlns:a16="http://schemas.microsoft.com/office/drawing/2014/main" id="{046047FD-EAC6-986E-6BC1-168977904A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13537" y="2339830"/>
            <a:ext cx="861929" cy="1131629"/>
          </a:xfrm>
          <a:prstGeom prst="rect">
            <a:avLst/>
          </a:prstGeom>
        </p:spPr>
      </p:pic>
      <p:pic>
        <p:nvPicPr>
          <p:cNvPr id="11" name="図 10">
            <a:extLst>
              <a:ext uri="{FF2B5EF4-FFF2-40B4-BE49-F238E27FC236}">
                <a16:creationId xmlns:a16="http://schemas.microsoft.com/office/drawing/2014/main" id="{E215F228-1674-979A-C514-92339C06433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1638" y="5394461"/>
            <a:ext cx="1327436" cy="1327436"/>
          </a:xfrm>
          <a:prstGeom prst="rect">
            <a:avLst/>
          </a:prstGeom>
        </p:spPr>
      </p:pic>
      <p:grpSp>
        <p:nvGrpSpPr>
          <p:cNvPr id="12" name="グループ化 11">
            <a:extLst>
              <a:ext uri="{FF2B5EF4-FFF2-40B4-BE49-F238E27FC236}">
                <a16:creationId xmlns:a16="http://schemas.microsoft.com/office/drawing/2014/main" id="{8AC06442-EFFB-B7FA-F370-030B1E87CD4E}"/>
              </a:ext>
            </a:extLst>
          </p:cNvPr>
          <p:cNvGrpSpPr>
            <a:grpSpLocks noChangeAspect="1"/>
          </p:cNvGrpSpPr>
          <p:nvPr/>
        </p:nvGrpSpPr>
        <p:grpSpPr>
          <a:xfrm>
            <a:off x="158255" y="1915646"/>
            <a:ext cx="493748" cy="493748"/>
            <a:chOff x="1221259" y="2011932"/>
            <a:chExt cx="660388" cy="660388"/>
          </a:xfrm>
        </p:grpSpPr>
        <p:sp>
          <p:nvSpPr>
            <p:cNvPr id="13" name="円/楕円 12">
              <a:extLst>
                <a:ext uri="{FF2B5EF4-FFF2-40B4-BE49-F238E27FC236}">
                  <a16:creationId xmlns:a16="http://schemas.microsoft.com/office/drawing/2014/main" id="{A2B1880C-90B3-0E37-225B-3DDC4DB9AF3F}"/>
                </a:ext>
              </a:extLst>
            </p:cNvPr>
            <p:cNvSpPr>
              <a:spLocks noChangeAspect="1"/>
            </p:cNvSpPr>
            <p:nvPr/>
          </p:nvSpPr>
          <p:spPr>
            <a:xfrm>
              <a:off x="1221259" y="2011932"/>
              <a:ext cx="660388" cy="660388"/>
            </a:xfrm>
            <a:prstGeom prst="ellipse">
              <a:avLst/>
            </a:prstGeom>
            <a:solidFill>
              <a:srgbClr val="559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600"/>
            </a:p>
          </p:txBody>
        </p:sp>
        <p:sp>
          <p:nvSpPr>
            <p:cNvPr id="14" name="角丸四角形 13">
              <a:extLst>
                <a:ext uri="{FF2B5EF4-FFF2-40B4-BE49-F238E27FC236}">
                  <a16:creationId xmlns:a16="http://schemas.microsoft.com/office/drawing/2014/main" id="{84CD936F-DF75-54BE-BD2F-1C09BF5526AB}"/>
                </a:ext>
              </a:extLst>
            </p:cNvPr>
            <p:cNvSpPr/>
            <p:nvPr/>
          </p:nvSpPr>
          <p:spPr>
            <a:xfrm rot="2702049">
              <a:off x="1350219" y="2395390"/>
              <a:ext cx="213673" cy="5341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sp>
          <p:nvSpPr>
            <p:cNvPr id="15" name="角丸四角形 14">
              <a:extLst>
                <a:ext uri="{FF2B5EF4-FFF2-40B4-BE49-F238E27FC236}">
                  <a16:creationId xmlns:a16="http://schemas.microsoft.com/office/drawing/2014/main" id="{491FD999-2A0E-D100-2F2C-5C65DE91F2E3}"/>
                </a:ext>
              </a:extLst>
            </p:cNvPr>
            <p:cNvSpPr/>
            <p:nvPr/>
          </p:nvSpPr>
          <p:spPr>
            <a:xfrm rot="8102054">
              <a:off x="1457276" y="2351234"/>
              <a:ext cx="333347" cy="5341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grpSp>
      <p:grpSp>
        <p:nvGrpSpPr>
          <p:cNvPr id="16" name="グループ化 15">
            <a:extLst>
              <a:ext uri="{FF2B5EF4-FFF2-40B4-BE49-F238E27FC236}">
                <a16:creationId xmlns:a16="http://schemas.microsoft.com/office/drawing/2014/main" id="{7F0CAD9B-C5AC-C8AF-11C7-E6033719E823}"/>
              </a:ext>
            </a:extLst>
          </p:cNvPr>
          <p:cNvGrpSpPr>
            <a:grpSpLocks noChangeAspect="1"/>
          </p:cNvGrpSpPr>
          <p:nvPr/>
        </p:nvGrpSpPr>
        <p:grpSpPr>
          <a:xfrm>
            <a:off x="158255" y="2616311"/>
            <a:ext cx="493748" cy="493748"/>
            <a:chOff x="1221259" y="2011932"/>
            <a:chExt cx="660388" cy="660388"/>
          </a:xfrm>
        </p:grpSpPr>
        <p:sp>
          <p:nvSpPr>
            <p:cNvPr id="17" name="円/楕円 16">
              <a:extLst>
                <a:ext uri="{FF2B5EF4-FFF2-40B4-BE49-F238E27FC236}">
                  <a16:creationId xmlns:a16="http://schemas.microsoft.com/office/drawing/2014/main" id="{C6CC7BAC-12C5-A609-C347-0D0AD66B3DA7}"/>
                </a:ext>
              </a:extLst>
            </p:cNvPr>
            <p:cNvSpPr>
              <a:spLocks noChangeAspect="1"/>
            </p:cNvSpPr>
            <p:nvPr/>
          </p:nvSpPr>
          <p:spPr>
            <a:xfrm>
              <a:off x="1221259" y="2011932"/>
              <a:ext cx="660388" cy="660388"/>
            </a:xfrm>
            <a:prstGeom prst="ellipse">
              <a:avLst/>
            </a:prstGeom>
            <a:solidFill>
              <a:srgbClr val="559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600"/>
            </a:p>
          </p:txBody>
        </p:sp>
        <p:sp>
          <p:nvSpPr>
            <p:cNvPr id="18" name="角丸四角形 17">
              <a:extLst>
                <a:ext uri="{FF2B5EF4-FFF2-40B4-BE49-F238E27FC236}">
                  <a16:creationId xmlns:a16="http://schemas.microsoft.com/office/drawing/2014/main" id="{24A6DFC1-D9BD-4E4F-B812-1B1640253DBD}"/>
                </a:ext>
              </a:extLst>
            </p:cNvPr>
            <p:cNvSpPr/>
            <p:nvPr/>
          </p:nvSpPr>
          <p:spPr>
            <a:xfrm rot="2702049">
              <a:off x="1350219" y="2395390"/>
              <a:ext cx="213673" cy="5341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sp>
          <p:nvSpPr>
            <p:cNvPr id="19" name="角丸四角形 18">
              <a:extLst>
                <a:ext uri="{FF2B5EF4-FFF2-40B4-BE49-F238E27FC236}">
                  <a16:creationId xmlns:a16="http://schemas.microsoft.com/office/drawing/2014/main" id="{FB1642CB-F1B4-5491-A097-33A76329FC93}"/>
                </a:ext>
              </a:extLst>
            </p:cNvPr>
            <p:cNvSpPr/>
            <p:nvPr/>
          </p:nvSpPr>
          <p:spPr>
            <a:xfrm rot="8102054">
              <a:off x="1457276" y="2351234"/>
              <a:ext cx="333347" cy="5341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grpSp>
      <p:grpSp>
        <p:nvGrpSpPr>
          <p:cNvPr id="20" name="グループ化 19">
            <a:extLst>
              <a:ext uri="{FF2B5EF4-FFF2-40B4-BE49-F238E27FC236}">
                <a16:creationId xmlns:a16="http://schemas.microsoft.com/office/drawing/2014/main" id="{B91D026B-1943-78EF-4535-E604F49C142D}"/>
              </a:ext>
            </a:extLst>
          </p:cNvPr>
          <p:cNvGrpSpPr>
            <a:grpSpLocks noChangeAspect="1"/>
          </p:cNvGrpSpPr>
          <p:nvPr/>
        </p:nvGrpSpPr>
        <p:grpSpPr>
          <a:xfrm>
            <a:off x="158255" y="3316976"/>
            <a:ext cx="493748" cy="493748"/>
            <a:chOff x="1221259" y="2011932"/>
            <a:chExt cx="660388" cy="660388"/>
          </a:xfrm>
        </p:grpSpPr>
        <p:sp>
          <p:nvSpPr>
            <p:cNvPr id="21" name="円/楕円 20">
              <a:extLst>
                <a:ext uri="{FF2B5EF4-FFF2-40B4-BE49-F238E27FC236}">
                  <a16:creationId xmlns:a16="http://schemas.microsoft.com/office/drawing/2014/main" id="{F4B0BC88-EE1E-4FC8-AE31-700A8C854FEA}"/>
                </a:ext>
              </a:extLst>
            </p:cNvPr>
            <p:cNvSpPr>
              <a:spLocks noChangeAspect="1"/>
            </p:cNvSpPr>
            <p:nvPr/>
          </p:nvSpPr>
          <p:spPr>
            <a:xfrm>
              <a:off x="1221259" y="2011932"/>
              <a:ext cx="660388" cy="660388"/>
            </a:xfrm>
            <a:prstGeom prst="ellipse">
              <a:avLst/>
            </a:prstGeom>
            <a:solidFill>
              <a:srgbClr val="559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600"/>
            </a:p>
          </p:txBody>
        </p:sp>
        <p:sp>
          <p:nvSpPr>
            <p:cNvPr id="22" name="角丸四角形 21">
              <a:extLst>
                <a:ext uri="{FF2B5EF4-FFF2-40B4-BE49-F238E27FC236}">
                  <a16:creationId xmlns:a16="http://schemas.microsoft.com/office/drawing/2014/main" id="{78C778F8-29E6-5A34-C18E-8A49CAD58ED4}"/>
                </a:ext>
              </a:extLst>
            </p:cNvPr>
            <p:cNvSpPr/>
            <p:nvPr/>
          </p:nvSpPr>
          <p:spPr>
            <a:xfrm rot="2702049">
              <a:off x="1350219" y="2395390"/>
              <a:ext cx="213673" cy="5341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sp>
          <p:nvSpPr>
            <p:cNvPr id="23" name="角丸四角形 22">
              <a:extLst>
                <a:ext uri="{FF2B5EF4-FFF2-40B4-BE49-F238E27FC236}">
                  <a16:creationId xmlns:a16="http://schemas.microsoft.com/office/drawing/2014/main" id="{BA6B3179-F497-9A6E-C7F9-786F2DFF3550}"/>
                </a:ext>
              </a:extLst>
            </p:cNvPr>
            <p:cNvSpPr/>
            <p:nvPr/>
          </p:nvSpPr>
          <p:spPr>
            <a:xfrm rot="8102054">
              <a:off x="1457276" y="2351234"/>
              <a:ext cx="333347" cy="5341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grpSp>
      <p:grpSp>
        <p:nvGrpSpPr>
          <p:cNvPr id="24" name="グループ化 23">
            <a:extLst>
              <a:ext uri="{FF2B5EF4-FFF2-40B4-BE49-F238E27FC236}">
                <a16:creationId xmlns:a16="http://schemas.microsoft.com/office/drawing/2014/main" id="{0C028B70-2FF8-CCA0-4531-CB47DCEAA98E}"/>
              </a:ext>
            </a:extLst>
          </p:cNvPr>
          <p:cNvGrpSpPr>
            <a:grpSpLocks noChangeAspect="1"/>
          </p:cNvGrpSpPr>
          <p:nvPr/>
        </p:nvGrpSpPr>
        <p:grpSpPr>
          <a:xfrm>
            <a:off x="158255" y="4046763"/>
            <a:ext cx="493748" cy="493748"/>
            <a:chOff x="1221259" y="2011932"/>
            <a:chExt cx="660388" cy="660388"/>
          </a:xfrm>
        </p:grpSpPr>
        <p:sp>
          <p:nvSpPr>
            <p:cNvPr id="25" name="円/楕円 24">
              <a:extLst>
                <a:ext uri="{FF2B5EF4-FFF2-40B4-BE49-F238E27FC236}">
                  <a16:creationId xmlns:a16="http://schemas.microsoft.com/office/drawing/2014/main" id="{D5FA9167-CBA1-099B-374D-D442E610F891}"/>
                </a:ext>
              </a:extLst>
            </p:cNvPr>
            <p:cNvSpPr>
              <a:spLocks noChangeAspect="1"/>
            </p:cNvSpPr>
            <p:nvPr/>
          </p:nvSpPr>
          <p:spPr>
            <a:xfrm>
              <a:off x="1221259" y="2011932"/>
              <a:ext cx="660388" cy="660388"/>
            </a:xfrm>
            <a:prstGeom prst="ellipse">
              <a:avLst/>
            </a:prstGeom>
            <a:solidFill>
              <a:srgbClr val="559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600" b="1"/>
            </a:p>
          </p:txBody>
        </p:sp>
        <p:sp>
          <p:nvSpPr>
            <p:cNvPr id="26" name="角丸四角形 25">
              <a:extLst>
                <a:ext uri="{FF2B5EF4-FFF2-40B4-BE49-F238E27FC236}">
                  <a16:creationId xmlns:a16="http://schemas.microsoft.com/office/drawing/2014/main" id="{8FECD134-FDC7-6824-447F-9C703547F59F}"/>
                </a:ext>
              </a:extLst>
            </p:cNvPr>
            <p:cNvSpPr/>
            <p:nvPr/>
          </p:nvSpPr>
          <p:spPr>
            <a:xfrm rot="2702049">
              <a:off x="1350219" y="2395390"/>
              <a:ext cx="213673" cy="5341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a:p>
          </p:txBody>
        </p:sp>
        <p:sp>
          <p:nvSpPr>
            <p:cNvPr id="27" name="角丸四角形 26">
              <a:extLst>
                <a:ext uri="{FF2B5EF4-FFF2-40B4-BE49-F238E27FC236}">
                  <a16:creationId xmlns:a16="http://schemas.microsoft.com/office/drawing/2014/main" id="{CF728345-BEFB-608A-E809-C005C8DC2B96}"/>
                </a:ext>
              </a:extLst>
            </p:cNvPr>
            <p:cNvSpPr/>
            <p:nvPr/>
          </p:nvSpPr>
          <p:spPr>
            <a:xfrm rot="8102054">
              <a:off x="1457276" y="2351234"/>
              <a:ext cx="333347" cy="5341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b="1"/>
            </a:p>
          </p:txBody>
        </p:sp>
      </p:grpSp>
      <p:grpSp>
        <p:nvGrpSpPr>
          <p:cNvPr id="28" name="グループ化 27">
            <a:extLst>
              <a:ext uri="{FF2B5EF4-FFF2-40B4-BE49-F238E27FC236}">
                <a16:creationId xmlns:a16="http://schemas.microsoft.com/office/drawing/2014/main" id="{405C59C3-25F0-4906-E867-4A15A7AD76BE}"/>
              </a:ext>
            </a:extLst>
          </p:cNvPr>
          <p:cNvGrpSpPr>
            <a:grpSpLocks noChangeAspect="1"/>
          </p:cNvGrpSpPr>
          <p:nvPr/>
        </p:nvGrpSpPr>
        <p:grpSpPr>
          <a:xfrm>
            <a:off x="158255" y="4776550"/>
            <a:ext cx="493748" cy="493748"/>
            <a:chOff x="1221259" y="2011932"/>
            <a:chExt cx="660388" cy="660388"/>
          </a:xfrm>
        </p:grpSpPr>
        <p:sp>
          <p:nvSpPr>
            <p:cNvPr id="29" name="円/楕円 28">
              <a:extLst>
                <a:ext uri="{FF2B5EF4-FFF2-40B4-BE49-F238E27FC236}">
                  <a16:creationId xmlns:a16="http://schemas.microsoft.com/office/drawing/2014/main" id="{F54CD0A5-8B46-F76E-59F8-4D4B53EEC4B7}"/>
                </a:ext>
              </a:extLst>
            </p:cNvPr>
            <p:cNvSpPr>
              <a:spLocks noChangeAspect="1"/>
            </p:cNvSpPr>
            <p:nvPr/>
          </p:nvSpPr>
          <p:spPr>
            <a:xfrm>
              <a:off x="1221259" y="2011932"/>
              <a:ext cx="660388" cy="660388"/>
            </a:xfrm>
            <a:prstGeom prst="ellipse">
              <a:avLst/>
            </a:prstGeom>
            <a:solidFill>
              <a:srgbClr val="559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600"/>
            </a:p>
          </p:txBody>
        </p:sp>
        <p:sp>
          <p:nvSpPr>
            <p:cNvPr id="30" name="角丸四角形 29">
              <a:extLst>
                <a:ext uri="{FF2B5EF4-FFF2-40B4-BE49-F238E27FC236}">
                  <a16:creationId xmlns:a16="http://schemas.microsoft.com/office/drawing/2014/main" id="{EB988B71-CD2B-13C2-BC50-32C46E35E7B6}"/>
                </a:ext>
              </a:extLst>
            </p:cNvPr>
            <p:cNvSpPr/>
            <p:nvPr/>
          </p:nvSpPr>
          <p:spPr>
            <a:xfrm rot="2702049">
              <a:off x="1350219" y="2395390"/>
              <a:ext cx="213673" cy="5341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sp>
          <p:nvSpPr>
            <p:cNvPr id="31" name="角丸四角形 30">
              <a:extLst>
                <a:ext uri="{FF2B5EF4-FFF2-40B4-BE49-F238E27FC236}">
                  <a16:creationId xmlns:a16="http://schemas.microsoft.com/office/drawing/2014/main" id="{89EA8B46-1D75-C6CE-8CF1-898241BF3417}"/>
                </a:ext>
              </a:extLst>
            </p:cNvPr>
            <p:cNvSpPr/>
            <p:nvPr/>
          </p:nvSpPr>
          <p:spPr>
            <a:xfrm rot="8102054">
              <a:off x="1457276" y="2351234"/>
              <a:ext cx="333347" cy="5341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grpSp>
      <p:sp>
        <p:nvSpPr>
          <p:cNvPr id="32" name="正方形/長方形 31">
            <a:extLst>
              <a:ext uri="{FF2B5EF4-FFF2-40B4-BE49-F238E27FC236}">
                <a16:creationId xmlns:a16="http://schemas.microsoft.com/office/drawing/2014/main" id="{30E834A9-8487-BAE0-A00F-EEDE96FD2305}"/>
              </a:ext>
            </a:extLst>
          </p:cNvPr>
          <p:cNvSpPr/>
          <p:nvPr/>
        </p:nvSpPr>
        <p:spPr>
          <a:xfrm>
            <a:off x="7875466" y="6680613"/>
            <a:ext cx="1313180" cy="261610"/>
          </a:xfrm>
          <a:prstGeom prst="rect">
            <a:avLst/>
          </a:prstGeom>
        </p:spPr>
        <p:txBody>
          <a:bodyPr wrap="none">
            <a:spAutoFit/>
          </a:bodyPr>
          <a:lstStyle/>
          <a:p>
            <a:r>
              <a:rPr lang="ja-JP" altLang="en-US" sz="1100"/>
              <a:t>参考：厚生労働省</a:t>
            </a:r>
            <a:endParaRPr lang="en-US" altLang="ja-JP" sz="1100" dirty="0"/>
          </a:p>
        </p:txBody>
      </p:sp>
    </p:spTree>
    <p:extLst>
      <p:ext uri="{BB962C8B-B14F-4D97-AF65-F5344CB8AC3E}">
        <p14:creationId xmlns:p14="http://schemas.microsoft.com/office/powerpoint/2010/main" val="1795030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73B5FE-9DEA-EC77-A50B-62AA03F2A543}"/>
              </a:ext>
            </a:extLst>
          </p:cNvPr>
          <p:cNvSpPr>
            <a:spLocks noGrp="1"/>
          </p:cNvSpPr>
          <p:nvPr>
            <p:ph type="title"/>
          </p:nvPr>
        </p:nvSpPr>
        <p:spPr/>
        <p:txBody>
          <a:bodyPr/>
          <a:lstStyle/>
          <a:p>
            <a:r>
              <a:rPr kumimoji="1" lang="ja-JP" altLang="en-US"/>
              <a:t>インフルエンザワクチン</a:t>
            </a:r>
          </a:p>
        </p:txBody>
      </p:sp>
      <p:sp>
        <p:nvSpPr>
          <p:cNvPr id="3" name="スライド番号プレースホルダー 2">
            <a:extLst>
              <a:ext uri="{FF2B5EF4-FFF2-40B4-BE49-F238E27FC236}">
                <a16:creationId xmlns:a16="http://schemas.microsoft.com/office/drawing/2014/main" id="{ECA11240-50A7-A735-3B60-D5BE44D3E7C1}"/>
              </a:ext>
            </a:extLst>
          </p:cNvPr>
          <p:cNvSpPr>
            <a:spLocks noGrp="1"/>
          </p:cNvSpPr>
          <p:nvPr>
            <p:ph type="sldNum" sz="quarter" idx="12"/>
          </p:nvPr>
        </p:nvSpPr>
        <p:spPr/>
        <p:txBody>
          <a:bodyPr/>
          <a:lstStyle/>
          <a:p>
            <a:fld id="{F66AF491-F726-AA4E-99DD-93A9881DD95D}" type="slidenum">
              <a:rPr kumimoji="1" lang="ja-JP" altLang="en-US" smtClean="0"/>
              <a:pPr/>
              <a:t>6</a:t>
            </a:fld>
            <a:endParaRPr kumimoji="1" lang="ja-JP" altLang="en-US"/>
          </a:p>
        </p:txBody>
      </p:sp>
      <p:sp>
        <p:nvSpPr>
          <p:cNvPr id="4" name="テキスト ボックス 3">
            <a:extLst>
              <a:ext uri="{FF2B5EF4-FFF2-40B4-BE49-F238E27FC236}">
                <a16:creationId xmlns:a16="http://schemas.microsoft.com/office/drawing/2014/main" id="{67DE8F94-9D24-4392-21F9-4317CAA6CFC6}"/>
              </a:ext>
            </a:extLst>
          </p:cNvPr>
          <p:cNvSpPr txBox="1"/>
          <p:nvPr/>
        </p:nvSpPr>
        <p:spPr>
          <a:xfrm>
            <a:off x="410170" y="1143759"/>
            <a:ext cx="7371302" cy="2285241"/>
          </a:xfrm>
          <a:prstGeom prst="rect">
            <a:avLst/>
          </a:prstGeom>
          <a:noFill/>
        </p:spPr>
        <p:txBody>
          <a:bodyPr wrap="square" rtlCol="0">
            <a:spAutoFit/>
          </a:bodyPr>
          <a:lstStyle/>
          <a:p>
            <a:r>
              <a:rPr lang="ja-JP" altLang="en-US" sz="2800" b="1" u="sng"/>
              <a:t>適応</a:t>
            </a:r>
            <a:r>
              <a:rPr lang="ja-JP" altLang="en-US" sz="2800"/>
              <a:t>：</a:t>
            </a:r>
            <a:r>
              <a:rPr lang="en-US" altLang="ja-JP" sz="2800" dirty="0"/>
              <a:t>6</a:t>
            </a:r>
            <a:r>
              <a:rPr lang="ja-JP" altLang="en-US" sz="2800"/>
              <a:t>ヶ月以上の</a:t>
            </a:r>
            <a:r>
              <a:rPr lang="ja-JP" altLang="en-US" sz="2800" b="1" u="sng">
                <a:solidFill>
                  <a:srgbClr val="0070C0"/>
                </a:solidFill>
              </a:rPr>
              <a:t>全ての人</a:t>
            </a:r>
            <a:endParaRPr lang="en-US" altLang="ja-JP" sz="2800" b="1" u="sng" dirty="0">
              <a:solidFill>
                <a:srgbClr val="0070C0"/>
              </a:solidFill>
            </a:endParaRPr>
          </a:p>
          <a:p>
            <a:r>
              <a:rPr lang="en-US" altLang="ja-JP" sz="1600" dirty="0"/>
              <a:t>※ </a:t>
            </a:r>
            <a:r>
              <a:rPr lang="ja-JP" altLang="en-US" sz="1600"/>
              <a:t>特に接種推奨される人：インフルエンザ合併症高リスク群と</a:t>
            </a:r>
            <a:endParaRPr lang="en-US" altLang="ja-JP" sz="1600" dirty="0"/>
          </a:p>
          <a:p>
            <a:r>
              <a:rPr lang="ja-JP" altLang="en-US" sz="1600"/>
              <a:t>　　　　　　　　　　　　その家族や介護者、医療従事者、学童期の子供</a:t>
            </a:r>
            <a:endParaRPr lang="en-US" altLang="ja-JP" sz="1600" dirty="0"/>
          </a:p>
          <a:p>
            <a:r>
              <a:rPr lang="en-US" altLang="ja-JP" sz="1600" dirty="0"/>
              <a:t>※ </a:t>
            </a:r>
            <a:r>
              <a:rPr lang="ja-JP" altLang="en-US" sz="1600"/>
              <a:t>妊婦も時期問わず接種推奨：死産・早産減少、母体・新生児の発症抑制</a:t>
            </a:r>
            <a:endParaRPr lang="en-US" altLang="ja-JP" sz="1600" dirty="0"/>
          </a:p>
          <a:p>
            <a:endParaRPr lang="en-US" altLang="ja-JP" sz="1050" dirty="0"/>
          </a:p>
          <a:p>
            <a:r>
              <a:rPr lang="ja-JP" altLang="en-US" sz="2800" b="1" u="sng"/>
              <a:t>副作用</a:t>
            </a:r>
            <a:r>
              <a:rPr lang="ja-JP" altLang="en-US" sz="2800"/>
              <a:t>：多くは接種部疼痛のみ</a:t>
            </a:r>
            <a:r>
              <a:rPr lang="ja-JP" altLang="en-US" sz="1600"/>
              <a:t>（通常</a:t>
            </a:r>
            <a:r>
              <a:rPr lang="en-US" altLang="ja-JP" sz="1600" dirty="0"/>
              <a:t>2</a:t>
            </a:r>
            <a:r>
              <a:rPr lang="ja-JP" altLang="en-US" sz="1600"/>
              <a:t>日以内に改善）</a:t>
            </a:r>
            <a:endParaRPr lang="en-US" altLang="ja-JP" sz="1600" dirty="0"/>
          </a:p>
          <a:p>
            <a:r>
              <a:rPr lang="ja-JP" altLang="en-US" sz="2800"/>
              <a:t>　　　　→ワクチンの中でも</a:t>
            </a:r>
            <a:r>
              <a:rPr lang="ja-JP" altLang="en-US" sz="2800" b="1">
                <a:solidFill>
                  <a:srgbClr val="0070C0"/>
                </a:solidFill>
              </a:rPr>
              <a:t>安全性は高い</a:t>
            </a:r>
            <a:endParaRPr lang="en-US" altLang="ja-JP" sz="2800" b="1" dirty="0">
              <a:solidFill>
                <a:srgbClr val="0070C0"/>
              </a:solidFill>
            </a:endParaRPr>
          </a:p>
        </p:txBody>
      </p:sp>
      <p:sp>
        <p:nvSpPr>
          <p:cNvPr id="5" name="テキスト ボックス 4">
            <a:extLst>
              <a:ext uri="{FF2B5EF4-FFF2-40B4-BE49-F238E27FC236}">
                <a16:creationId xmlns:a16="http://schemas.microsoft.com/office/drawing/2014/main" id="{3A462A45-D223-0D62-CEA1-9777140D2D17}"/>
              </a:ext>
            </a:extLst>
          </p:cNvPr>
          <p:cNvSpPr txBox="1"/>
          <p:nvPr/>
        </p:nvSpPr>
        <p:spPr>
          <a:xfrm>
            <a:off x="405129" y="3599637"/>
            <a:ext cx="7886700" cy="3270126"/>
          </a:xfrm>
          <a:prstGeom prst="rect">
            <a:avLst/>
          </a:prstGeom>
          <a:noFill/>
        </p:spPr>
        <p:txBody>
          <a:bodyPr wrap="square" rtlCol="0">
            <a:spAutoFit/>
          </a:bodyPr>
          <a:lstStyle/>
          <a:p>
            <a:r>
              <a:rPr lang="ja-JP" altLang="en-US" sz="2800" b="1" u="sng"/>
              <a:t>有効性</a:t>
            </a:r>
            <a:r>
              <a:rPr lang="ja-JP" altLang="en-US" sz="2800"/>
              <a:t>：</a:t>
            </a:r>
            <a:r>
              <a:rPr lang="ja-JP" altLang="en-US" sz="2800" b="1">
                <a:solidFill>
                  <a:srgbClr val="0070C0"/>
                </a:solidFill>
              </a:rPr>
              <a:t>インフルエンザ発症を低減</a:t>
            </a:r>
            <a:r>
              <a:rPr lang="ja-JP" altLang="en-US" sz="2800"/>
              <a:t>（</a:t>
            </a:r>
            <a:r>
              <a:rPr lang="en-US" altLang="ja-JP" sz="2800" dirty="0"/>
              <a:t>40-60%</a:t>
            </a:r>
            <a:r>
              <a:rPr lang="ja-JP" altLang="en-US" sz="2800"/>
              <a:t>）</a:t>
            </a:r>
            <a:endParaRPr lang="en-US" altLang="ja-JP" sz="2800" dirty="0"/>
          </a:p>
          <a:p>
            <a:r>
              <a:rPr lang="ja-JP" altLang="en-US" sz="2800"/>
              <a:t>　　　　入院・死亡も減少</a:t>
            </a:r>
            <a:endParaRPr lang="en-US" altLang="ja-JP" sz="2800" dirty="0"/>
          </a:p>
          <a:p>
            <a:r>
              <a:rPr lang="ja-JP" altLang="en-US" sz="2800"/>
              <a:t>　　　　</a:t>
            </a:r>
            <a:r>
              <a:rPr lang="ja-JP" altLang="en-US" sz="2800" b="1">
                <a:solidFill>
                  <a:srgbClr val="0070C0"/>
                </a:solidFill>
              </a:rPr>
              <a:t>若年成人の休職期間を短縮</a:t>
            </a:r>
            <a:endParaRPr lang="en-US" altLang="ja-JP" sz="2800" b="1" dirty="0">
              <a:solidFill>
                <a:srgbClr val="0070C0"/>
              </a:solidFill>
            </a:endParaRPr>
          </a:p>
          <a:p>
            <a:endParaRPr lang="en-US" altLang="ja-JP" sz="1050" b="1" dirty="0"/>
          </a:p>
          <a:p>
            <a:r>
              <a:rPr lang="ja-JP" altLang="en-US" sz="2800" b="1" u="sng"/>
              <a:t>接種タイミング</a:t>
            </a:r>
            <a:r>
              <a:rPr lang="ja-JP" altLang="en-US" sz="2800"/>
              <a:t>：インフルエンザ流行前</a:t>
            </a:r>
            <a:endParaRPr lang="en-US" altLang="ja-JP" sz="2800" dirty="0"/>
          </a:p>
          <a:p>
            <a:r>
              <a:rPr lang="ja-JP" altLang="en-US" sz="2800"/>
              <a:t>　→</a:t>
            </a:r>
            <a:r>
              <a:rPr lang="en-US" altLang="ja-JP" sz="2800" dirty="0"/>
              <a:t> </a:t>
            </a:r>
            <a:r>
              <a:rPr lang="ja-JP" altLang="en-US" sz="2800"/>
              <a:t>予防効果が出るまで２</a:t>
            </a:r>
            <a:r>
              <a:rPr lang="en-US" altLang="ja-JP" sz="2800" dirty="0"/>
              <a:t>-</a:t>
            </a:r>
            <a:r>
              <a:rPr lang="ja-JP" altLang="en-US" sz="2800"/>
              <a:t>３週間かかる</a:t>
            </a:r>
            <a:endParaRPr lang="en-US" altLang="ja-JP" sz="2800" dirty="0"/>
          </a:p>
          <a:p>
            <a:r>
              <a:rPr lang="ja-JP" altLang="en-US" sz="2800"/>
              <a:t>　→</a:t>
            </a:r>
            <a:r>
              <a:rPr lang="en-US" altLang="ja-JP" sz="2800" dirty="0"/>
              <a:t> </a:t>
            </a:r>
            <a:r>
              <a:rPr lang="en-US" altLang="ja-JP" sz="4000" b="1" u="sng" dirty="0">
                <a:solidFill>
                  <a:srgbClr val="0070C0"/>
                </a:solidFill>
              </a:rPr>
              <a:t>11</a:t>
            </a:r>
            <a:r>
              <a:rPr lang="ja-JP" altLang="en-US" sz="4000" b="1" u="sng">
                <a:solidFill>
                  <a:srgbClr val="0070C0"/>
                </a:solidFill>
              </a:rPr>
              <a:t>月</a:t>
            </a:r>
            <a:r>
              <a:rPr lang="en-US" altLang="ja-JP" sz="4000" b="1" u="sng" dirty="0">
                <a:solidFill>
                  <a:srgbClr val="0070C0"/>
                </a:solidFill>
              </a:rPr>
              <a:t>〜12</a:t>
            </a:r>
            <a:r>
              <a:rPr lang="ja-JP" altLang="en-US" sz="4000" b="1" u="sng">
                <a:solidFill>
                  <a:srgbClr val="0070C0"/>
                </a:solidFill>
              </a:rPr>
              <a:t>月中旬</a:t>
            </a:r>
            <a:r>
              <a:rPr lang="ja-JP" altLang="en-US" sz="2800"/>
              <a:t>までの接種を推奨！</a:t>
            </a:r>
            <a:endParaRPr lang="en-US" altLang="ja-JP" sz="2800" dirty="0"/>
          </a:p>
          <a:p>
            <a:r>
              <a:rPr lang="ja-JP" altLang="en-US" sz="1600"/>
              <a:t>　　　　　　　　　　　　　　　　　</a:t>
            </a:r>
            <a:r>
              <a:rPr lang="en-US" altLang="ja-JP" sz="1600" dirty="0">
                <a:solidFill>
                  <a:schemeClr val="accent6"/>
                </a:solidFill>
              </a:rPr>
              <a:t>※</a:t>
            </a:r>
            <a:r>
              <a:rPr lang="ja-JP" altLang="en-US" sz="1600">
                <a:solidFill>
                  <a:schemeClr val="accent6"/>
                </a:solidFill>
              </a:rPr>
              <a:t> 免疫の持続期間は６</a:t>
            </a:r>
            <a:r>
              <a:rPr lang="en-US" altLang="ja-JP" sz="1600" dirty="0">
                <a:solidFill>
                  <a:schemeClr val="accent6"/>
                </a:solidFill>
              </a:rPr>
              <a:t>-</a:t>
            </a:r>
            <a:r>
              <a:rPr lang="ja-JP" altLang="en-US" sz="1600">
                <a:solidFill>
                  <a:schemeClr val="accent6"/>
                </a:solidFill>
              </a:rPr>
              <a:t>８ヶ月</a:t>
            </a:r>
            <a:endParaRPr lang="en-US" altLang="ja-JP" sz="1600" dirty="0">
              <a:solidFill>
                <a:schemeClr val="accent6"/>
              </a:solidFill>
            </a:endParaRPr>
          </a:p>
        </p:txBody>
      </p:sp>
      <p:sp>
        <p:nvSpPr>
          <p:cNvPr id="7" name="正方形/長方形 6">
            <a:extLst>
              <a:ext uri="{FF2B5EF4-FFF2-40B4-BE49-F238E27FC236}">
                <a16:creationId xmlns:a16="http://schemas.microsoft.com/office/drawing/2014/main" id="{DE558A8D-287A-286E-2523-B257C1F21796}"/>
              </a:ext>
            </a:extLst>
          </p:cNvPr>
          <p:cNvSpPr/>
          <p:nvPr/>
        </p:nvSpPr>
        <p:spPr>
          <a:xfrm>
            <a:off x="7875466" y="6680613"/>
            <a:ext cx="1313180" cy="261610"/>
          </a:xfrm>
          <a:prstGeom prst="rect">
            <a:avLst/>
          </a:prstGeom>
        </p:spPr>
        <p:txBody>
          <a:bodyPr wrap="none">
            <a:spAutoFit/>
          </a:bodyPr>
          <a:lstStyle/>
          <a:p>
            <a:r>
              <a:rPr lang="ja-JP" altLang="en-US" sz="1100"/>
              <a:t>参考：厚生労働省</a:t>
            </a:r>
            <a:endParaRPr lang="en-US" altLang="ja-JP" sz="1100" dirty="0"/>
          </a:p>
        </p:txBody>
      </p:sp>
    </p:spTree>
    <p:extLst>
      <p:ext uri="{BB962C8B-B14F-4D97-AF65-F5344CB8AC3E}">
        <p14:creationId xmlns:p14="http://schemas.microsoft.com/office/powerpoint/2010/main" val="3958637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650D24-6C1A-88FD-F3FA-6B324F4B7330}"/>
              </a:ext>
            </a:extLst>
          </p:cNvPr>
          <p:cNvSpPr>
            <a:spLocks noGrp="1"/>
          </p:cNvSpPr>
          <p:nvPr>
            <p:ph type="title"/>
          </p:nvPr>
        </p:nvSpPr>
        <p:spPr/>
        <p:txBody>
          <a:bodyPr/>
          <a:lstStyle/>
          <a:p>
            <a:r>
              <a:rPr kumimoji="1" lang="ja-JP" altLang="en-US"/>
              <a:t>手洗い、アルコール</a:t>
            </a:r>
          </a:p>
        </p:txBody>
      </p:sp>
      <p:sp>
        <p:nvSpPr>
          <p:cNvPr id="3" name="スライド番号プレースホルダー 2">
            <a:extLst>
              <a:ext uri="{FF2B5EF4-FFF2-40B4-BE49-F238E27FC236}">
                <a16:creationId xmlns:a16="http://schemas.microsoft.com/office/drawing/2014/main" id="{EE464E5E-4D25-2028-D391-EFC615422396}"/>
              </a:ext>
            </a:extLst>
          </p:cNvPr>
          <p:cNvSpPr>
            <a:spLocks noGrp="1"/>
          </p:cNvSpPr>
          <p:nvPr>
            <p:ph type="sldNum" sz="quarter" idx="12"/>
          </p:nvPr>
        </p:nvSpPr>
        <p:spPr/>
        <p:txBody>
          <a:bodyPr/>
          <a:lstStyle/>
          <a:p>
            <a:fld id="{F66AF491-F726-AA4E-99DD-93A9881DD95D}" type="slidenum">
              <a:rPr kumimoji="1" lang="ja-JP" altLang="en-US" smtClean="0"/>
              <a:pPr/>
              <a:t>7</a:t>
            </a:fld>
            <a:endParaRPr kumimoji="1" lang="ja-JP" altLang="en-US"/>
          </a:p>
        </p:txBody>
      </p:sp>
      <p:pic>
        <p:nvPicPr>
          <p:cNvPr id="4" name="図 3">
            <a:extLst>
              <a:ext uri="{FF2B5EF4-FFF2-40B4-BE49-F238E27FC236}">
                <a16:creationId xmlns:a16="http://schemas.microsoft.com/office/drawing/2014/main" id="{C41C0AB8-A274-F972-BF3E-FC44682BD0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444" y="1063675"/>
            <a:ext cx="8727112" cy="4433221"/>
          </a:xfrm>
          <a:prstGeom prst="rect">
            <a:avLst/>
          </a:prstGeom>
        </p:spPr>
      </p:pic>
      <p:sp>
        <p:nvSpPr>
          <p:cNvPr id="5" name="テキスト ボックス 4">
            <a:extLst>
              <a:ext uri="{FF2B5EF4-FFF2-40B4-BE49-F238E27FC236}">
                <a16:creationId xmlns:a16="http://schemas.microsoft.com/office/drawing/2014/main" id="{DD7D4FD4-9D18-4E6C-4DCC-F8D25A392FBC}"/>
              </a:ext>
            </a:extLst>
          </p:cNvPr>
          <p:cNvSpPr txBox="1"/>
          <p:nvPr/>
        </p:nvSpPr>
        <p:spPr>
          <a:xfrm>
            <a:off x="529868" y="5928637"/>
            <a:ext cx="8084264" cy="523220"/>
          </a:xfrm>
          <a:prstGeom prst="rect">
            <a:avLst/>
          </a:prstGeom>
          <a:noFill/>
        </p:spPr>
        <p:txBody>
          <a:bodyPr wrap="none" rtlCol="0">
            <a:spAutoFit/>
          </a:bodyPr>
          <a:lstStyle/>
          <a:p>
            <a:r>
              <a:rPr kumimoji="1" lang="ja-JP" altLang="en-US" sz="2800"/>
              <a:t>手指消毒やみんなが触るところの定期的な消毒を</a:t>
            </a:r>
          </a:p>
        </p:txBody>
      </p:sp>
      <p:sp>
        <p:nvSpPr>
          <p:cNvPr id="8" name="正方形/長方形 7">
            <a:extLst>
              <a:ext uri="{FF2B5EF4-FFF2-40B4-BE49-F238E27FC236}">
                <a16:creationId xmlns:a16="http://schemas.microsoft.com/office/drawing/2014/main" id="{302EA51B-DF8B-BE29-5D0E-BC24ECDDEA1B}"/>
              </a:ext>
            </a:extLst>
          </p:cNvPr>
          <p:cNvSpPr/>
          <p:nvPr/>
        </p:nvSpPr>
        <p:spPr>
          <a:xfrm>
            <a:off x="7875466" y="6680613"/>
            <a:ext cx="1313180" cy="261610"/>
          </a:xfrm>
          <a:prstGeom prst="rect">
            <a:avLst/>
          </a:prstGeom>
        </p:spPr>
        <p:txBody>
          <a:bodyPr wrap="none">
            <a:spAutoFit/>
          </a:bodyPr>
          <a:lstStyle/>
          <a:p>
            <a:r>
              <a:rPr lang="ja-JP" altLang="en-US" sz="1100"/>
              <a:t>参考：厚生労働省</a:t>
            </a:r>
            <a:endParaRPr lang="en-US" altLang="ja-JP" sz="1100" dirty="0"/>
          </a:p>
        </p:txBody>
      </p:sp>
    </p:spTree>
    <p:extLst>
      <p:ext uri="{BB962C8B-B14F-4D97-AF65-F5344CB8AC3E}">
        <p14:creationId xmlns:p14="http://schemas.microsoft.com/office/powerpoint/2010/main" val="2697260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8E155E-B3FD-59CA-87D9-3B65E706EFCE}"/>
              </a:ext>
            </a:extLst>
          </p:cNvPr>
          <p:cNvSpPr>
            <a:spLocks noGrp="1"/>
          </p:cNvSpPr>
          <p:nvPr>
            <p:ph type="title"/>
          </p:nvPr>
        </p:nvSpPr>
        <p:spPr/>
        <p:txBody>
          <a:bodyPr/>
          <a:lstStyle/>
          <a:p>
            <a:r>
              <a:rPr kumimoji="1" lang="ja-JP" altLang="en-US"/>
              <a:t>咳エチケット（飛沫を飛ばさない）</a:t>
            </a:r>
          </a:p>
        </p:txBody>
      </p:sp>
      <p:sp>
        <p:nvSpPr>
          <p:cNvPr id="3" name="スライド番号プレースホルダー 2">
            <a:extLst>
              <a:ext uri="{FF2B5EF4-FFF2-40B4-BE49-F238E27FC236}">
                <a16:creationId xmlns:a16="http://schemas.microsoft.com/office/drawing/2014/main" id="{3FC448BE-9022-0FB8-CC36-1330FEB5DF34}"/>
              </a:ext>
            </a:extLst>
          </p:cNvPr>
          <p:cNvSpPr>
            <a:spLocks noGrp="1"/>
          </p:cNvSpPr>
          <p:nvPr>
            <p:ph type="sldNum" sz="quarter" idx="12"/>
          </p:nvPr>
        </p:nvSpPr>
        <p:spPr/>
        <p:txBody>
          <a:bodyPr/>
          <a:lstStyle/>
          <a:p>
            <a:fld id="{F66AF491-F726-AA4E-99DD-93A9881DD95D}" type="slidenum">
              <a:rPr kumimoji="1" lang="ja-JP" altLang="en-US" smtClean="0"/>
              <a:pPr/>
              <a:t>8</a:t>
            </a:fld>
            <a:endParaRPr kumimoji="1" lang="ja-JP" altLang="en-US"/>
          </a:p>
        </p:txBody>
      </p:sp>
      <p:pic>
        <p:nvPicPr>
          <p:cNvPr id="4" name="図 3">
            <a:extLst>
              <a:ext uri="{FF2B5EF4-FFF2-40B4-BE49-F238E27FC236}">
                <a16:creationId xmlns:a16="http://schemas.microsoft.com/office/drawing/2014/main" id="{EBDC7DEA-57A4-6C2E-90F8-4E095D07472A}"/>
              </a:ext>
            </a:extLst>
          </p:cNvPr>
          <p:cNvPicPr>
            <a:picLocks noChangeAspect="1"/>
          </p:cNvPicPr>
          <p:nvPr/>
        </p:nvPicPr>
        <p:blipFill>
          <a:blip r:embed="rId3"/>
          <a:stretch>
            <a:fillRect/>
          </a:stretch>
        </p:blipFill>
        <p:spPr>
          <a:xfrm>
            <a:off x="274059" y="1491902"/>
            <a:ext cx="8585682" cy="5351350"/>
          </a:xfrm>
          <a:prstGeom prst="rect">
            <a:avLst/>
          </a:prstGeom>
        </p:spPr>
      </p:pic>
      <p:sp>
        <p:nvSpPr>
          <p:cNvPr id="5" name="テキスト ボックス 4">
            <a:extLst>
              <a:ext uri="{FF2B5EF4-FFF2-40B4-BE49-F238E27FC236}">
                <a16:creationId xmlns:a16="http://schemas.microsoft.com/office/drawing/2014/main" id="{2CD9EDDE-34B7-94FD-438B-F5F963CC87A1}"/>
              </a:ext>
            </a:extLst>
          </p:cNvPr>
          <p:cNvSpPr txBox="1"/>
          <p:nvPr/>
        </p:nvSpPr>
        <p:spPr>
          <a:xfrm>
            <a:off x="776440" y="959311"/>
            <a:ext cx="7580921" cy="523220"/>
          </a:xfrm>
          <a:prstGeom prst="rect">
            <a:avLst/>
          </a:prstGeom>
          <a:noFill/>
        </p:spPr>
        <p:txBody>
          <a:bodyPr wrap="none" rtlCol="0">
            <a:spAutoFit/>
          </a:bodyPr>
          <a:lstStyle/>
          <a:p>
            <a:r>
              <a:rPr kumimoji="1" lang="ja-JP" altLang="en-US" sz="2800" b="1"/>
              <a:t>咳は</a:t>
            </a:r>
            <a:r>
              <a:rPr kumimoji="1" lang="ja-JP" altLang="en-US" sz="2800" b="1">
                <a:solidFill>
                  <a:schemeClr val="accent6"/>
                </a:solidFill>
              </a:rPr>
              <a:t>３</a:t>
            </a:r>
            <a:r>
              <a:rPr kumimoji="1" lang="en-US" altLang="ja-JP" sz="2800" b="1" dirty="0">
                <a:solidFill>
                  <a:schemeClr val="accent6"/>
                </a:solidFill>
              </a:rPr>
              <a:t>m</a:t>
            </a:r>
            <a:r>
              <a:rPr kumimoji="1" lang="ja-JP" altLang="en-US" sz="2800" b="1"/>
              <a:t>、くしゃみは</a:t>
            </a:r>
            <a:r>
              <a:rPr kumimoji="1" lang="ja-JP" altLang="en-US" sz="2800" b="1">
                <a:solidFill>
                  <a:schemeClr val="accent6"/>
                </a:solidFill>
              </a:rPr>
              <a:t>５</a:t>
            </a:r>
            <a:r>
              <a:rPr kumimoji="1" lang="en-US" altLang="ja-JP" sz="2800" b="1" dirty="0">
                <a:solidFill>
                  <a:schemeClr val="accent6"/>
                </a:solidFill>
              </a:rPr>
              <a:t>m</a:t>
            </a:r>
            <a:r>
              <a:rPr kumimoji="1" lang="ja-JP" altLang="en-US" sz="2800" b="1"/>
              <a:t>、飛沫が飛ぶことも</a:t>
            </a:r>
          </a:p>
        </p:txBody>
      </p:sp>
      <p:sp>
        <p:nvSpPr>
          <p:cNvPr id="6" name="正方形/長方形 5">
            <a:extLst>
              <a:ext uri="{FF2B5EF4-FFF2-40B4-BE49-F238E27FC236}">
                <a16:creationId xmlns:a16="http://schemas.microsoft.com/office/drawing/2014/main" id="{898412E9-4AF0-49C6-7425-79D5ED567F94}"/>
              </a:ext>
            </a:extLst>
          </p:cNvPr>
          <p:cNvSpPr/>
          <p:nvPr/>
        </p:nvSpPr>
        <p:spPr>
          <a:xfrm>
            <a:off x="7875466" y="6680613"/>
            <a:ext cx="1313180" cy="261610"/>
          </a:xfrm>
          <a:prstGeom prst="rect">
            <a:avLst/>
          </a:prstGeom>
        </p:spPr>
        <p:txBody>
          <a:bodyPr wrap="none">
            <a:spAutoFit/>
          </a:bodyPr>
          <a:lstStyle/>
          <a:p>
            <a:r>
              <a:rPr lang="ja-JP" altLang="en-US" sz="1100"/>
              <a:t>参考：厚生労働省</a:t>
            </a:r>
            <a:endParaRPr lang="en-US" altLang="ja-JP" sz="1100" dirty="0"/>
          </a:p>
        </p:txBody>
      </p:sp>
    </p:spTree>
    <p:extLst>
      <p:ext uri="{BB962C8B-B14F-4D97-AF65-F5344CB8AC3E}">
        <p14:creationId xmlns:p14="http://schemas.microsoft.com/office/powerpoint/2010/main" val="314758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16C3B2-A101-6FF9-D539-E9AE4201C423}"/>
              </a:ext>
            </a:extLst>
          </p:cNvPr>
          <p:cNvSpPr>
            <a:spLocks noGrp="1"/>
          </p:cNvSpPr>
          <p:nvPr>
            <p:ph type="title"/>
          </p:nvPr>
        </p:nvSpPr>
        <p:spPr/>
        <p:txBody>
          <a:bodyPr/>
          <a:lstStyle/>
          <a:p>
            <a:r>
              <a:rPr kumimoji="1" lang="ja-JP" altLang="en-US"/>
              <a:t>湿度との関連</a:t>
            </a:r>
          </a:p>
        </p:txBody>
      </p:sp>
      <p:sp>
        <p:nvSpPr>
          <p:cNvPr id="3" name="スライド番号プレースホルダー 2">
            <a:extLst>
              <a:ext uri="{FF2B5EF4-FFF2-40B4-BE49-F238E27FC236}">
                <a16:creationId xmlns:a16="http://schemas.microsoft.com/office/drawing/2014/main" id="{C1221D40-CC5E-0C04-3A84-3678AFFBA6E5}"/>
              </a:ext>
            </a:extLst>
          </p:cNvPr>
          <p:cNvSpPr>
            <a:spLocks noGrp="1"/>
          </p:cNvSpPr>
          <p:nvPr>
            <p:ph type="sldNum" sz="quarter" idx="12"/>
          </p:nvPr>
        </p:nvSpPr>
        <p:spPr/>
        <p:txBody>
          <a:bodyPr/>
          <a:lstStyle/>
          <a:p>
            <a:fld id="{F66AF491-F726-AA4E-99DD-93A9881DD95D}" type="slidenum">
              <a:rPr kumimoji="1" lang="ja-JP" altLang="en-US" smtClean="0"/>
              <a:pPr/>
              <a:t>9</a:t>
            </a:fld>
            <a:endParaRPr kumimoji="1" lang="ja-JP" altLang="en-US"/>
          </a:p>
        </p:txBody>
      </p:sp>
      <p:graphicFrame>
        <p:nvGraphicFramePr>
          <p:cNvPr id="4" name="グラフ 3">
            <a:extLst>
              <a:ext uri="{FF2B5EF4-FFF2-40B4-BE49-F238E27FC236}">
                <a16:creationId xmlns:a16="http://schemas.microsoft.com/office/drawing/2014/main" id="{6A29599C-9A5C-AE75-0250-6318387AB167}"/>
              </a:ext>
            </a:extLst>
          </p:cNvPr>
          <p:cNvGraphicFramePr/>
          <p:nvPr>
            <p:extLst>
              <p:ext uri="{D42A27DB-BD31-4B8C-83A1-F6EECF244321}">
                <p14:modId xmlns:p14="http://schemas.microsoft.com/office/powerpoint/2010/main" val="2287151126"/>
              </p:ext>
            </p:extLst>
          </p:nvPr>
        </p:nvGraphicFramePr>
        <p:xfrm>
          <a:off x="243297" y="2009188"/>
          <a:ext cx="8657406" cy="4640354"/>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BA5231F9-07BD-422E-F583-11530845B04D}"/>
              </a:ext>
            </a:extLst>
          </p:cNvPr>
          <p:cNvSpPr txBox="1"/>
          <p:nvPr/>
        </p:nvSpPr>
        <p:spPr>
          <a:xfrm>
            <a:off x="8080528" y="6480265"/>
            <a:ext cx="820175" cy="33855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湿度</a:t>
            </a:r>
          </a:p>
        </p:txBody>
      </p:sp>
      <p:sp>
        <p:nvSpPr>
          <p:cNvPr id="7" name="テキスト ボックス 6">
            <a:extLst>
              <a:ext uri="{FF2B5EF4-FFF2-40B4-BE49-F238E27FC236}">
                <a16:creationId xmlns:a16="http://schemas.microsoft.com/office/drawing/2014/main" id="{AA5FFC1B-7B09-A681-2DC2-A4669FD756F0}"/>
              </a:ext>
            </a:extLst>
          </p:cNvPr>
          <p:cNvSpPr txBox="1"/>
          <p:nvPr/>
        </p:nvSpPr>
        <p:spPr>
          <a:xfrm>
            <a:off x="164383" y="1231519"/>
            <a:ext cx="8815234" cy="523220"/>
          </a:xfrm>
          <a:prstGeom prst="rect">
            <a:avLst/>
          </a:prstGeom>
          <a:noFill/>
        </p:spPr>
        <p:txBody>
          <a:bodyPr wrap="none" rtlCol="0">
            <a:spAutoFit/>
          </a:bodyPr>
          <a:lstStyle/>
          <a:p>
            <a:r>
              <a:rPr kumimoji="1" lang="ja-JP" altLang="en-US" sz="2800"/>
              <a:t>湿度</a:t>
            </a:r>
            <a:r>
              <a:rPr kumimoji="1" lang="en-US" altLang="ja-JP" sz="2800" dirty="0"/>
              <a:t>50</a:t>
            </a:r>
            <a:r>
              <a:rPr kumimoji="1" lang="ja-JP" altLang="en-US" sz="2800"/>
              <a:t>％環境下では</a:t>
            </a:r>
            <a:r>
              <a:rPr kumimoji="1" lang="en-US" altLang="ja-JP" sz="2800" dirty="0"/>
              <a:t>10</a:t>
            </a:r>
            <a:r>
              <a:rPr kumimoji="1" lang="ja-JP" altLang="en-US" sz="2800"/>
              <a:t>時間後にはウイルスはほぼ死滅</a:t>
            </a:r>
            <a:endParaRPr kumimoji="1" lang="en-US" altLang="ja-JP" sz="2800" dirty="0"/>
          </a:p>
        </p:txBody>
      </p:sp>
      <p:sp>
        <p:nvSpPr>
          <p:cNvPr id="8" name="テキスト ボックス 7">
            <a:extLst>
              <a:ext uri="{FF2B5EF4-FFF2-40B4-BE49-F238E27FC236}">
                <a16:creationId xmlns:a16="http://schemas.microsoft.com/office/drawing/2014/main" id="{C226D45B-E15A-B216-8326-AF1576AE00E2}"/>
              </a:ext>
            </a:extLst>
          </p:cNvPr>
          <p:cNvSpPr txBox="1"/>
          <p:nvPr/>
        </p:nvSpPr>
        <p:spPr>
          <a:xfrm>
            <a:off x="3094672" y="1839911"/>
            <a:ext cx="2954655" cy="646331"/>
          </a:xfrm>
          <a:prstGeom prst="rect">
            <a:avLst/>
          </a:prstGeom>
          <a:noFill/>
        </p:spPr>
        <p:txBody>
          <a:bodyPr wrap="none" rtlCol="0">
            <a:spAutoFit/>
          </a:bodyPr>
          <a:lstStyle/>
          <a:p>
            <a:r>
              <a:rPr kumimoji="1" lang="ja-JP" altLang="en-US" sz="3600" b="1">
                <a:solidFill>
                  <a:schemeClr val="accent6"/>
                </a:solidFill>
              </a:rPr>
              <a:t>加湿しよう！</a:t>
            </a:r>
          </a:p>
        </p:txBody>
      </p:sp>
    </p:spTree>
    <p:extLst>
      <p:ext uri="{BB962C8B-B14F-4D97-AF65-F5344CB8AC3E}">
        <p14:creationId xmlns:p14="http://schemas.microsoft.com/office/powerpoint/2010/main" val="1352858461"/>
      </p:ext>
    </p:extLst>
  </p:cSld>
  <p:clrMapOvr>
    <a:masterClrMapping/>
  </p:clrMapOvr>
</p:sld>
</file>

<file path=ppt/theme/theme1.xml><?xml version="1.0" encoding="utf-8"?>
<a:theme xmlns:a="http://schemas.openxmlformats.org/drawingml/2006/main" name="Office テーマ">
  <a:themeElements>
    <a:clrScheme name="ユーザー定義 2">
      <a:dk1>
        <a:srgbClr val="424242"/>
      </a:dk1>
      <a:lt1>
        <a:srgbClr val="FFFFFF"/>
      </a:lt1>
      <a:dk2>
        <a:srgbClr val="293678"/>
      </a:dk2>
      <a:lt2>
        <a:srgbClr val="D5D5D5"/>
      </a:lt2>
      <a:accent1>
        <a:srgbClr val="3AAAD2"/>
      </a:accent1>
      <a:accent2>
        <a:srgbClr val="008452"/>
      </a:accent2>
      <a:accent3>
        <a:srgbClr val="CAD642"/>
      </a:accent3>
      <a:accent4>
        <a:srgbClr val="FEBF00"/>
      </a:accent4>
      <a:accent5>
        <a:srgbClr val="FFFE00"/>
      </a:accent5>
      <a:accent6>
        <a:srgbClr val="F83801"/>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テレワークメンタル" id="{5507025D-A7E8-ED43-AF39-8BED6E3E3989}" vid="{5AB76A0B-4B47-0743-AC5D-ED848BF3388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340</TotalTime>
  <Words>2254</Words>
  <Application>Microsoft Macintosh PowerPoint</Application>
  <PresentationFormat>画面に合わせる (4:3)</PresentationFormat>
  <Paragraphs>284</Paragraphs>
  <Slides>19</Slides>
  <Notes>19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19</vt:i4>
      </vt:variant>
    </vt:vector>
  </HeadingPairs>
  <TitlesOfParts>
    <vt:vector size="28" baseType="lpstr">
      <vt:lpstr>M PLUS 1</vt:lpstr>
      <vt:lpstr>M+ 1c</vt:lpstr>
      <vt:lpstr>M+ 1c regular</vt:lpstr>
      <vt:lpstr>ＭＳ Ｐゴシック</vt:lpstr>
      <vt:lpstr>メイリオ</vt:lpstr>
      <vt:lpstr>游ゴシック</vt:lpstr>
      <vt:lpstr>Arial</vt:lpstr>
      <vt:lpstr>Calibri</vt:lpstr>
      <vt:lpstr>Office テーマ</vt:lpstr>
      <vt:lpstr>インフルエンザ</vt:lpstr>
      <vt:lpstr>基本情報</vt:lpstr>
      <vt:lpstr>流行状況</vt:lpstr>
      <vt:lpstr>過去の感染者動向</vt:lpstr>
      <vt:lpstr>感染予防対策</vt:lpstr>
      <vt:lpstr>インフルエンザワクチン</vt:lpstr>
      <vt:lpstr>手洗い、アルコール</vt:lpstr>
      <vt:lpstr>咳エチケット（飛沫を飛ばさない）</vt:lpstr>
      <vt:lpstr>湿度との関連</vt:lpstr>
      <vt:lpstr>インフルエンザ出席停止期間　＊補足</vt:lpstr>
      <vt:lpstr>参考：インフルエンザ出席停止期間早見表</vt:lpstr>
      <vt:lpstr>ノロウイルス</vt:lpstr>
      <vt:lpstr>基本情報</vt:lpstr>
      <vt:lpstr>感染経路</vt:lpstr>
      <vt:lpstr>ノロウイルスの予防４原則</vt:lpstr>
      <vt:lpstr>感染力とウイルス量</vt:lpstr>
      <vt:lpstr>嘔吐物処理</vt:lpstr>
      <vt:lpstr>嘔吐物処理方法</vt:lpstr>
      <vt:lpstr>感染してしまったら</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朝長 諒</dc:creator>
  <cp:lastModifiedBy>藤本俊樹</cp:lastModifiedBy>
  <cp:revision>19</cp:revision>
  <dcterms:created xsi:type="dcterms:W3CDTF">2022-12-15T01:54:47Z</dcterms:created>
  <dcterms:modified xsi:type="dcterms:W3CDTF">2022-12-23T00:28:37Z</dcterms:modified>
</cp:coreProperties>
</file>